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63" r:id="rId3"/>
    <p:sldId id="257" r:id="rId4"/>
    <p:sldId id="262" r:id="rId5"/>
    <p:sldId id="259" r:id="rId6"/>
    <p:sldId id="260" r:id="rId7"/>
    <p:sldId id="258" r:id="rId8"/>
    <p:sldId id="269" r:id="rId9"/>
    <p:sldId id="270" r:id="rId10"/>
    <p:sldId id="271" r:id="rId11"/>
    <p:sldId id="276" r:id="rId12"/>
    <p:sldId id="274" r:id="rId13"/>
    <p:sldId id="275" r:id="rId14"/>
    <p:sldId id="272" r:id="rId15"/>
    <p:sldId id="268" r:id="rId16"/>
    <p:sldId id="277" r:id="rId17"/>
    <p:sldId id="265" r:id="rId18"/>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D1E6"/>
    <a:srgbClr val="FF72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53" d="100"/>
          <a:sy n="53" d="100"/>
        </p:scale>
        <p:origin x="748" y="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035249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4159234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5143547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42400287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32604442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hyperlink" Target="https://www.thebluediamondgallery.com/handwriting/o/objectives.html" TargetMode="External"/><Relationship Id="rId2" Type="http://schemas.openxmlformats.org/officeDocument/2006/relationships/image" Target="../media/image8.jpg"/><Relationship Id="rId1" Type="http://schemas.openxmlformats.org/officeDocument/2006/relationships/slideLayout" Target="../slideLayouts/slideLayout1.xml"/><Relationship Id="rId5" Type="http://schemas.openxmlformats.org/officeDocument/2006/relationships/hyperlink" Target="https://pixabay.com/en/problem-question-mark-question-1020300/" TargetMode="Externa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chemeClr val="accent1">
            <a:lumMod val="20000"/>
            <a:lumOff val="80000"/>
            <a:alpha val="40000"/>
          </a:schemeClr>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dirty="0"/>
          </a:p>
        </p:txBody>
      </p:sp>
      <p:sp>
        <p:nvSpPr>
          <p:cNvPr id="3" name="Shape 1"/>
          <p:cNvSpPr/>
          <p:nvPr/>
        </p:nvSpPr>
        <p:spPr>
          <a:xfrm>
            <a:off x="11017" y="-46298"/>
            <a:ext cx="14630400" cy="8229600"/>
          </a:xfrm>
          <a:prstGeom prst="rect">
            <a:avLst/>
          </a:prstGeom>
          <a:solidFill>
            <a:srgbClr val="241631"/>
          </a:solidFill>
          <a:ln/>
        </p:spPr>
        <p:txBody>
          <a:bodyPr/>
          <a:lstStyle/>
          <a:p>
            <a:endParaRPr lang="en-IN" dirty="0"/>
          </a:p>
        </p:txBody>
      </p:sp>
      <p:sp>
        <p:nvSpPr>
          <p:cNvPr id="4" name="Text 2"/>
          <p:cNvSpPr/>
          <p:nvPr/>
        </p:nvSpPr>
        <p:spPr>
          <a:xfrm>
            <a:off x="6136719" y="2261197"/>
            <a:ext cx="7660481" cy="1996440"/>
          </a:xfrm>
          <a:prstGeom prst="rect">
            <a:avLst/>
          </a:prstGeom>
          <a:noFill/>
          <a:ln/>
        </p:spPr>
        <p:txBody>
          <a:bodyPr wrap="square" rtlCol="0" anchor="t"/>
          <a:lstStyle/>
          <a:p>
            <a:pPr marL="0" indent="0">
              <a:buNone/>
            </a:pPr>
            <a:r>
              <a:rPr lang="en-US" sz="5249" b="1" dirty="0">
                <a:solidFill>
                  <a:srgbClr val="FF726D"/>
                </a:solidFill>
                <a:latin typeface="Inconsolata" pitchFamily="34" charset="0"/>
                <a:ea typeface="Inconsolata" pitchFamily="34" charset="-122"/>
                <a:cs typeface="Inconsolata" pitchFamily="34" charset="-120"/>
              </a:rPr>
              <a:t>Rise Together:</a:t>
            </a:r>
          </a:p>
          <a:p>
            <a:pPr marL="0" indent="0">
              <a:buNone/>
            </a:pPr>
            <a:r>
              <a:rPr lang="en-US" sz="3200" b="1" dirty="0">
                <a:solidFill>
                  <a:schemeClr val="bg2">
                    <a:lumMod val="75000"/>
                  </a:schemeClr>
                </a:solidFill>
                <a:latin typeface="Segoe Script" panose="030B0504020000000003" pitchFamily="66" charset="0"/>
                <a:ea typeface="Inconsolata" pitchFamily="34" charset="-122"/>
                <a:cs typeface="Inconsolata" pitchFamily="34" charset="-120"/>
              </a:rPr>
              <a:t>A Crowdfunding Platform</a:t>
            </a:r>
            <a:endParaRPr lang="en-US" sz="4800" dirty="0">
              <a:solidFill>
                <a:schemeClr val="bg2">
                  <a:lumMod val="75000"/>
                </a:schemeClr>
              </a:solidFill>
              <a:latin typeface="Segoe Script" panose="030B0504020000000003" pitchFamily="66" charset="0"/>
            </a:endParaRPr>
          </a:p>
        </p:txBody>
      </p:sp>
      <p:sp>
        <p:nvSpPr>
          <p:cNvPr id="5" name="Text 3"/>
          <p:cNvSpPr/>
          <p:nvPr/>
        </p:nvSpPr>
        <p:spPr>
          <a:xfrm>
            <a:off x="6319599" y="4262080"/>
            <a:ext cx="7477601" cy="1066205"/>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Join us as we explore the world of blockchain and crowdfunding, and see how these two technologies can come together to form the future of fundraising.</a:t>
            </a:r>
            <a:endParaRPr lang="en-US" sz="1750" dirty="0"/>
          </a:p>
        </p:txBody>
      </p:sp>
      <p:sp>
        <p:nvSpPr>
          <p:cNvPr id="8" name="Text 5"/>
          <p:cNvSpPr/>
          <p:nvPr/>
        </p:nvSpPr>
        <p:spPr>
          <a:xfrm>
            <a:off x="9279904" y="6172506"/>
            <a:ext cx="1828800" cy="388858"/>
          </a:xfrm>
          <a:prstGeom prst="rect">
            <a:avLst/>
          </a:prstGeom>
          <a:noFill/>
          <a:ln/>
        </p:spPr>
        <p:txBody>
          <a:bodyPr wrap="none" rtlCol="0" anchor="t"/>
          <a:lstStyle/>
          <a:p>
            <a:pPr marL="0" indent="0" algn="l">
              <a:lnSpc>
                <a:spcPts val="3062"/>
              </a:lnSpc>
              <a:buNone/>
            </a:pPr>
            <a:r>
              <a:rPr lang="en-US" sz="2187" b="1" dirty="0">
                <a:solidFill>
                  <a:srgbClr val="DAD1E6"/>
                </a:solidFill>
                <a:latin typeface="Fira Sans" pitchFamily="34" charset="0"/>
              </a:rPr>
              <a:t>Bhavana S K (1RG20CS019)</a:t>
            </a:r>
          </a:p>
          <a:p>
            <a:pPr marL="0" indent="0" algn="l">
              <a:lnSpc>
                <a:spcPts val="3062"/>
              </a:lnSpc>
              <a:buNone/>
            </a:pPr>
            <a:r>
              <a:rPr lang="en-US" sz="2187" b="1" dirty="0">
                <a:solidFill>
                  <a:srgbClr val="DAD1E6"/>
                </a:solidFill>
                <a:latin typeface="Fira Sans" pitchFamily="34" charset="0"/>
              </a:rPr>
              <a:t>Madhu S (1RG20CS033)</a:t>
            </a:r>
          </a:p>
          <a:p>
            <a:pPr marL="0" indent="0" algn="l">
              <a:lnSpc>
                <a:spcPts val="3062"/>
              </a:lnSpc>
              <a:buNone/>
            </a:pPr>
            <a:r>
              <a:rPr lang="en-US" sz="2187" b="1" dirty="0">
                <a:solidFill>
                  <a:srgbClr val="DAD1E6"/>
                </a:solidFill>
                <a:latin typeface="Fira Sans" pitchFamily="34" charset="0"/>
              </a:rPr>
              <a:t>N Deepak (1RG20CS038)</a:t>
            </a:r>
          </a:p>
          <a:p>
            <a:pPr marL="0" indent="0" algn="l">
              <a:lnSpc>
                <a:spcPts val="3062"/>
              </a:lnSpc>
              <a:buNone/>
            </a:pPr>
            <a:r>
              <a:rPr lang="en-US" sz="2187" b="1" dirty="0">
                <a:solidFill>
                  <a:srgbClr val="DAD1E6"/>
                </a:solidFill>
                <a:latin typeface="Fira Sans" pitchFamily="34" charset="0"/>
              </a:rPr>
              <a:t>Santhosh P (1RG20CS050)</a:t>
            </a:r>
            <a:endParaRPr lang="en-US" sz="2187" dirty="0"/>
          </a:p>
        </p:txBody>
      </p:sp>
      <p:pic>
        <p:nvPicPr>
          <p:cNvPr id="11" name="Google Shape;1199;p49">
            <a:extLst>
              <a:ext uri="{FF2B5EF4-FFF2-40B4-BE49-F238E27FC236}">
                <a16:creationId xmlns:a16="http://schemas.microsoft.com/office/drawing/2014/main" id="{93341749-6794-412F-927D-8DA62411E4C9}"/>
              </a:ext>
            </a:extLst>
          </p:cNvPr>
          <p:cNvPicPr preferRelativeResize="0"/>
          <p:nvPr/>
        </p:nvPicPr>
        <p:blipFill>
          <a:blip r:embed="rId3">
            <a:alphaModFix/>
          </a:blip>
          <a:stretch>
            <a:fillRect/>
          </a:stretch>
        </p:blipFill>
        <p:spPr>
          <a:xfrm>
            <a:off x="1514863" y="1909129"/>
            <a:ext cx="2537592" cy="2700575"/>
          </a:xfrm>
          <a:prstGeom prst="rect">
            <a:avLst/>
          </a:prstGeom>
          <a:noFill/>
          <a:ln>
            <a:noFill/>
          </a:ln>
        </p:spPr>
      </p:pic>
      <p:sp>
        <p:nvSpPr>
          <p:cNvPr id="12" name="TextBox 11">
            <a:extLst>
              <a:ext uri="{FF2B5EF4-FFF2-40B4-BE49-F238E27FC236}">
                <a16:creationId xmlns:a16="http://schemas.microsoft.com/office/drawing/2014/main" id="{39E58D38-C252-4CA3-93EF-1EC63AE7E587}"/>
              </a:ext>
            </a:extLst>
          </p:cNvPr>
          <p:cNvSpPr txBox="1"/>
          <p:nvPr/>
        </p:nvSpPr>
        <p:spPr>
          <a:xfrm>
            <a:off x="901519" y="4826198"/>
            <a:ext cx="3764280" cy="646331"/>
          </a:xfrm>
          <a:prstGeom prst="rect">
            <a:avLst/>
          </a:prstGeom>
          <a:noFill/>
        </p:spPr>
        <p:txBody>
          <a:bodyPr wrap="square" rtlCol="0">
            <a:spAutoFit/>
          </a:bodyPr>
          <a:lstStyle/>
          <a:p>
            <a:pPr algn="ctr"/>
            <a:r>
              <a:rPr lang="en-IN" sz="1800" b="1" dirty="0">
                <a:solidFill>
                  <a:schemeClr val="bg2">
                    <a:lumMod val="75000"/>
                  </a:schemeClr>
                </a:solidFill>
                <a:latin typeface="Segoe Script" panose="030B0504020000000003" pitchFamily="66" charset="0"/>
                <a:ea typeface="Questrial"/>
                <a:cs typeface="Times New Roman" panose="02020603050405020304" pitchFamily="18" charset="0"/>
                <a:sym typeface="Questrial"/>
              </a:rPr>
              <a:t>Ethereum Smart Contract</a:t>
            </a:r>
          </a:p>
          <a:p>
            <a:pPr algn="ctr"/>
            <a:endParaRPr lang="en-IN" b="1" dirty="0">
              <a:solidFill>
                <a:schemeClr val="bg2">
                  <a:lumMod val="75000"/>
                </a:schemeClr>
              </a:solidFill>
            </a:endParaRPr>
          </a:p>
        </p:txBody>
      </p:sp>
      <p:sp>
        <p:nvSpPr>
          <p:cNvPr id="14" name="TextBox 13">
            <a:extLst>
              <a:ext uri="{FF2B5EF4-FFF2-40B4-BE49-F238E27FC236}">
                <a16:creationId xmlns:a16="http://schemas.microsoft.com/office/drawing/2014/main" id="{64A77B66-9BA5-4A3A-9E64-0F6AD000E933}"/>
              </a:ext>
            </a:extLst>
          </p:cNvPr>
          <p:cNvSpPr txBox="1"/>
          <p:nvPr/>
        </p:nvSpPr>
        <p:spPr>
          <a:xfrm>
            <a:off x="4430829" y="1491854"/>
            <a:ext cx="6539314" cy="369332"/>
          </a:xfrm>
          <a:prstGeom prst="rect">
            <a:avLst/>
          </a:prstGeom>
          <a:noFill/>
        </p:spPr>
        <p:txBody>
          <a:bodyPr wrap="square" rtlCol="0">
            <a:spAutoFit/>
          </a:bodyPr>
          <a:lstStyle/>
          <a:p>
            <a:pPr algn="ctr"/>
            <a:r>
              <a:rPr lang="en-IN" b="1" dirty="0">
                <a:solidFill>
                  <a:srgbClr val="DAD1E6"/>
                </a:solidFill>
                <a:latin typeface="Fira Sans" panose="020B0503050000020004" pitchFamily="34" charset="0"/>
              </a:rPr>
              <a:t>Department of Computer Science and Engineering</a:t>
            </a:r>
          </a:p>
        </p:txBody>
      </p:sp>
      <p:pic>
        <p:nvPicPr>
          <p:cNvPr id="15" name="Picture 14">
            <a:extLst>
              <a:ext uri="{FF2B5EF4-FFF2-40B4-BE49-F238E27FC236}">
                <a16:creationId xmlns:a16="http://schemas.microsoft.com/office/drawing/2014/main" id="{2A83B070-6F30-449D-83B8-AB6B53B9E091}"/>
              </a:ext>
            </a:extLst>
          </p:cNvPr>
          <p:cNvPicPr>
            <a:picLocks noChangeAspect="1"/>
          </p:cNvPicPr>
          <p:nvPr/>
        </p:nvPicPr>
        <p:blipFill>
          <a:blip r:embed="rId4"/>
          <a:stretch>
            <a:fillRect/>
          </a:stretch>
        </p:blipFill>
        <p:spPr>
          <a:xfrm>
            <a:off x="4630882" y="108000"/>
            <a:ext cx="1381991" cy="1250702"/>
          </a:xfrm>
          <a:prstGeom prst="rect">
            <a:avLst/>
          </a:prstGeom>
        </p:spPr>
      </p:pic>
      <p:sp>
        <p:nvSpPr>
          <p:cNvPr id="16" name="TextBox 15">
            <a:extLst>
              <a:ext uri="{FF2B5EF4-FFF2-40B4-BE49-F238E27FC236}">
                <a16:creationId xmlns:a16="http://schemas.microsoft.com/office/drawing/2014/main" id="{9C3B37C6-6D2B-4AFC-B1F1-04F704847AB0}"/>
              </a:ext>
            </a:extLst>
          </p:cNvPr>
          <p:cNvSpPr txBox="1"/>
          <p:nvPr/>
        </p:nvSpPr>
        <p:spPr>
          <a:xfrm>
            <a:off x="6136718" y="108000"/>
            <a:ext cx="7660482" cy="1138773"/>
          </a:xfrm>
          <a:prstGeom prst="rect">
            <a:avLst/>
          </a:prstGeom>
          <a:noFill/>
        </p:spPr>
        <p:txBody>
          <a:bodyPr wrap="square" rtlCol="0">
            <a:spAutoFit/>
          </a:bodyPr>
          <a:lstStyle/>
          <a:p>
            <a:r>
              <a:rPr lang="en-IN" sz="4800" dirty="0">
                <a:solidFill>
                  <a:schemeClr val="bg1"/>
                </a:solidFill>
                <a:latin typeface="Arial Black" panose="020B0A04020102020204" pitchFamily="34" charset="0"/>
              </a:rPr>
              <a:t>RAJIV  GANDHI </a:t>
            </a:r>
          </a:p>
          <a:p>
            <a:r>
              <a:rPr lang="en-IN" sz="2000" dirty="0">
                <a:solidFill>
                  <a:schemeClr val="bg1"/>
                </a:solidFill>
                <a:latin typeface="Arial Black" panose="020B0A04020102020204" pitchFamily="34" charset="0"/>
              </a:rPr>
              <a:t>INSTITUTE OF TECHNOLOGY</a:t>
            </a:r>
          </a:p>
        </p:txBody>
      </p:sp>
      <p:sp>
        <p:nvSpPr>
          <p:cNvPr id="17" name="TextBox 16">
            <a:extLst>
              <a:ext uri="{FF2B5EF4-FFF2-40B4-BE49-F238E27FC236}">
                <a16:creationId xmlns:a16="http://schemas.microsoft.com/office/drawing/2014/main" id="{DC8D510E-590F-48F9-9C11-10F650DC43D4}"/>
              </a:ext>
            </a:extLst>
          </p:cNvPr>
          <p:cNvSpPr txBox="1"/>
          <p:nvPr/>
        </p:nvSpPr>
        <p:spPr>
          <a:xfrm>
            <a:off x="7998358" y="5619099"/>
            <a:ext cx="3311236" cy="400110"/>
          </a:xfrm>
          <a:prstGeom prst="rect">
            <a:avLst/>
          </a:prstGeom>
          <a:noFill/>
        </p:spPr>
        <p:txBody>
          <a:bodyPr wrap="square" rtlCol="0">
            <a:spAutoFit/>
          </a:bodyPr>
          <a:lstStyle/>
          <a:p>
            <a:r>
              <a:rPr lang="en-IN" sz="2000" dirty="0">
                <a:solidFill>
                  <a:schemeClr val="bg2">
                    <a:lumMod val="75000"/>
                  </a:schemeClr>
                </a:solidFill>
                <a:latin typeface="Fira Sans" panose="020B0503050000020004" pitchFamily="34" charset="0"/>
              </a:rPr>
              <a:t>Presented By:</a:t>
            </a:r>
          </a:p>
        </p:txBody>
      </p:sp>
      <p:sp>
        <p:nvSpPr>
          <p:cNvPr id="18" name="TextBox 17">
            <a:extLst>
              <a:ext uri="{FF2B5EF4-FFF2-40B4-BE49-F238E27FC236}">
                <a16:creationId xmlns:a16="http://schemas.microsoft.com/office/drawing/2014/main" id="{A8818B00-DD5D-40E6-B3ED-F2E225AE71B7}"/>
              </a:ext>
            </a:extLst>
          </p:cNvPr>
          <p:cNvSpPr txBox="1"/>
          <p:nvPr/>
        </p:nvSpPr>
        <p:spPr>
          <a:xfrm>
            <a:off x="804335" y="6077565"/>
            <a:ext cx="4798956" cy="2025170"/>
          </a:xfrm>
          <a:prstGeom prst="rect">
            <a:avLst/>
          </a:prstGeom>
          <a:noFill/>
        </p:spPr>
        <p:txBody>
          <a:bodyPr wrap="square" rtlCol="0">
            <a:spAutoFit/>
          </a:bodyPr>
          <a:lstStyle/>
          <a:p>
            <a:r>
              <a:rPr lang="en-IN" sz="2000" dirty="0">
                <a:solidFill>
                  <a:schemeClr val="bg2">
                    <a:lumMod val="75000"/>
                  </a:schemeClr>
                </a:solidFill>
                <a:latin typeface="Fira Sans" panose="020B0503050000020004" pitchFamily="34" charset="0"/>
              </a:rPr>
              <a:t>Under the  Guidance of:</a:t>
            </a:r>
          </a:p>
          <a:p>
            <a:r>
              <a:rPr lang="en-IN" dirty="0">
                <a:solidFill>
                  <a:schemeClr val="bg2">
                    <a:lumMod val="75000"/>
                  </a:schemeClr>
                </a:solidFill>
                <a:latin typeface="Fira Sans" panose="020B0503050000020004" pitchFamily="34" charset="0"/>
              </a:rPr>
              <a:t>                                           </a:t>
            </a:r>
          </a:p>
          <a:p>
            <a:r>
              <a:rPr lang="en-IN" dirty="0">
                <a:solidFill>
                  <a:schemeClr val="bg2">
                    <a:lumMod val="75000"/>
                  </a:schemeClr>
                </a:solidFill>
                <a:latin typeface="Fira Sans" panose="020B0503050000020004" pitchFamily="34" charset="0"/>
              </a:rPr>
              <a:t>	</a:t>
            </a:r>
            <a:r>
              <a:rPr lang="en-IN" dirty="0">
                <a:solidFill>
                  <a:srgbClr val="DAD1E6"/>
                </a:solidFill>
                <a:latin typeface="Fira Sans" panose="020B0503050000020004" pitchFamily="34" charset="0"/>
              </a:rPr>
              <a:t>             </a:t>
            </a:r>
            <a:r>
              <a:rPr lang="en-IN" sz="2190" b="1" dirty="0">
                <a:solidFill>
                  <a:srgbClr val="DAD1E6"/>
                </a:solidFill>
                <a:latin typeface="Fira Sans" panose="020B0503050000020004" pitchFamily="34" charset="0"/>
              </a:rPr>
              <a:t>Mrs.  Kavyashree  J</a:t>
            </a:r>
          </a:p>
          <a:p>
            <a:r>
              <a:rPr lang="en-IN" sz="2190" b="1" dirty="0">
                <a:solidFill>
                  <a:srgbClr val="DAD1E6"/>
                </a:solidFill>
                <a:latin typeface="Fira Sans" panose="020B0503050000020004" pitchFamily="34" charset="0"/>
              </a:rPr>
              <a:t>	            Assistant Professor,</a:t>
            </a:r>
          </a:p>
          <a:p>
            <a:r>
              <a:rPr lang="en-IN" sz="2190" b="1" dirty="0">
                <a:solidFill>
                  <a:srgbClr val="DAD1E6"/>
                </a:solidFill>
                <a:latin typeface="Fira Sans" panose="020B0503050000020004" pitchFamily="34" charset="0"/>
              </a:rPr>
              <a:t>	            Dept. of CSE, RGIT.	</a:t>
            </a:r>
          </a:p>
          <a:p>
            <a:r>
              <a:rPr lang="en-IN" sz="2190" b="1" dirty="0">
                <a:solidFill>
                  <a:srgbClr val="DAD1E6"/>
                </a:solidFill>
                <a:latin typeface="Fira Sans" panose="020B0503050000020004" pitchFamily="34" charset="0"/>
              </a:rPr>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a:extLst>
              <a:ext uri="{FF2B5EF4-FFF2-40B4-BE49-F238E27FC236}">
                <a16:creationId xmlns:a16="http://schemas.microsoft.com/office/drawing/2014/main" id="{315EC288-124D-8C1A-FD6B-80AB56BF4224}"/>
              </a:ext>
            </a:extLst>
          </p:cNvPr>
          <p:cNvSpPr/>
          <p:nvPr/>
        </p:nvSpPr>
        <p:spPr>
          <a:xfrm>
            <a:off x="0" y="0"/>
            <a:ext cx="14630400" cy="8229600"/>
          </a:xfrm>
          <a:prstGeom prst="rect">
            <a:avLst/>
          </a:prstGeom>
          <a:solidFill>
            <a:srgbClr val="241631"/>
          </a:solidFill>
          <a:ln/>
        </p:spPr>
        <p:txBody>
          <a:bodyPr/>
          <a:lstStyle/>
          <a:p>
            <a:endParaRPr lang="en-IN" dirty="0"/>
          </a:p>
        </p:txBody>
      </p:sp>
      <p:pic>
        <p:nvPicPr>
          <p:cNvPr id="2" name="Picture 1">
            <a:extLst>
              <a:ext uri="{FF2B5EF4-FFF2-40B4-BE49-F238E27FC236}">
                <a16:creationId xmlns:a16="http://schemas.microsoft.com/office/drawing/2014/main" id="{59BF3E8D-0440-ADCC-6C77-9079EFB9DC4E}"/>
              </a:ext>
            </a:extLst>
          </p:cNvPr>
          <p:cNvPicPr>
            <a:picLocks noChangeAspect="1"/>
          </p:cNvPicPr>
          <p:nvPr/>
        </p:nvPicPr>
        <p:blipFill>
          <a:blip r:embed="rId2"/>
          <a:stretch>
            <a:fillRect/>
          </a:stretch>
        </p:blipFill>
        <p:spPr>
          <a:xfrm>
            <a:off x="450433" y="709612"/>
            <a:ext cx="10293768" cy="6461209"/>
          </a:xfrm>
          <a:prstGeom prst="rect">
            <a:avLst/>
          </a:prstGeom>
        </p:spPr>
      </p:pic>
      <p:pic>
        <p:nvPicPr>
          <p:cNvPr id="4" name="Image 0" descr="preencoded.png">
            <a:extLst>
              <a:ext uri="{FF2B5EF4-FFF2-40B4-BE49-F238E27FC236}">
                <a16:creationId xmlns:a16="http://schemas.microsoft.com/office/drawing/2014/main" id="{54C56193-52E1-F288-04A9-5E8BDBF4E643}"/>
              </a:ext>
            </a:extLst>
          </p:cNvPr>
          <p:cNvPicPr>
            <a:picLocks noChangeAspect="1"/>
          </p:cNvPicPr>
          <p:nvPr/>
        </p:nvPicPr>
        <p:blipFill>
          <a:blip r:embed="rId3"/>
          <a:stretch>
            <a:fillRect/>
          </a:stretch>
        </p:blipFill>
        <p:spPr>
          <a:xfrm>
            <a:off x="11392424" y="0"/>
            <a:ext cx="3237976" cy="8229600"/>
          </a:xfrm>
          <a:prstGeom prst="rect">
            <a:avLst/>
          </a:prstGeom>
        </p:spPr>
      </p:pic>
    </p:spTree>
    <p:extLst>
      <p:ext uri="{BB962C8B-B14F-4D97-AF65-F5344CB8AC3E}">
        <p14:creationId xmlns:p14="http://schemas.microsoft.com/office/powerpoint/2010/main" val="10958680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a:extLst>
              <a:ext uri="{FF2B5EF4-FFF2-40B4-BE49-F238E27FC236}">
                <a16:creationId xmlns:a16="http://schemas.microsoft.com/office/drawing/2014/main" id="{315EC288-124D-8C1A-FD6B-80AB56BF4224}"/>
              </a:ext>
            </a:extLst>
          </p:cNvPr>
          <p:cNvSpPr/>
          <p:nvPr/>
        </p:nvSpPr>
        <p:spPr>
          <a:xfrm>
            <a:off x="0" y="0"/>
            <a:ext cx="14630400" cy="8229600"/>
          </a:xfrm>
          <a:prstGeom prst="rect">
            <a:avLst/>
          </a:prstGeom>
          <a:solidFill>
            <a:srgbClr val="241631"/>
          </a:solidFill>
          <a:ln/>
        </p:spPr>
        <p:txBody>
          <a:bodyPr/>
          <a:lstStyle/>
          <a:p>
            <a:endParaRPr lang="en-IN" dirty="0"/>
          </a:p>
        </p:txBody>
      </p:sp>
      <p:pic>
        <p:nvPicPr>
          <p:cNvPr id="5" name="Picture 4">
            <a:extLst>
              <a:ext uri="{FF2B5EF4-FFF2-40B4-BE49-F238E27FC236}">
                <a16:creationId xmlns:a16="http://schemas.microsoft.com/office/drawing/2014/main" id="{70EB4175-CDFE-49D5-E3B4-EE9BBFD4A658}"/>
              </a:ext>
            </a:extLst>
          </p:cNvPr>
          <p:cNvPicPr>
            <a:picLocks noChangeAspect="1"/>
          </p:cNvPicPr>
          <p:nvPr/>
        </p:nvPicPr>
        <p:blipFill>
          <a:blip r:embed="rId2"/>
          <a:stretch>
            <a:fillRect/>
          </a:stretch>
        </p:blipFill>
        <p:spPr>
          <a:xfrm>
            <a:off x="1136985" y="786519"/>
            <a:ext cx="12356430" cy="6942221"/>
          </a:xfrm>
          <a:prstGeom prst="rect">
            <a:avLst/>
          </a:prstGeom>
        </p:spPr>
      </p:pic>
      <p:sp>
        <p:nvSpPr>
          <p:cNvPr id="6" name="TextBox 5">
            <a:extLst>
              <a:ext uri="{FF2B5EF4-FFF2-40B4-BE49-F238E27FC236}">
                <a16:creationId xmlns:a16="http://schemas.microsoft.com/office/drawing/2014/main" id="{32146FED-2AD8-5054-7647-6F9978D245DA}"/>
              </a:ext>
            </a:extLst>
          </p:cNvPr>
          <p:cNvSpPr txBox="1"/>
          <p:nvPr/>
        </p:nvSpPr>
        <p:spPr>
          <a:xfrm>
            <a:off x="1335506" y="1042284"/>
            <a:ext cx="2959769" cy="461665"/>
          </a:xfrm>
          <a:prstGeom prst="rect">
            <a:avLst/>
          </a:prstGeom>
          <a:noFill/>
        </p:spPr>
        <p:txBody>
          <a:bodyPr wrap="square" rtlCol="0">
            <a:spAutoFit/>
          </a:bodyPr>
          <a:lstStyle/>
          <a:p>
            <a:r>
              <a:rPr lang="en-IN" sz="2400" b="1" dirty="0"/>
              <a:t>Data Flow Diagram</a:t>
            </a:r>
          </a:p>
        </p:txBody>
      </p:sp>
    </p:spTree>
    <p:extLst>
      <p:ext uri="{BB962C8B-B14F-4D97-AF65-F5344CB8AC3E}">
        <p14:creationId xmlns:p14="http://schemas.microsoft.com/office/powerpoint/2010/main" val="17666650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a:extLst>
              <a:ext uri="{FF2B5EF4-FFF2-40B4-BE49-F238E27FC236}">
                <a16:creationId xmlns:a16="http://schemas.microsoft.com/office/drawing/2014/main" id="{315EC288-124D-8C1A-FD6B-80AB56BF4224}"/>
              </a:ext>
            </a:extLst>
          </p:cNvPr>
          <p:cNvSpPr/>
          <p:nvPr/>
        </p:nvSpPr>
        <p:spPr>
          <a:xfrm>
            <a:off x="0" y="0"/>
            <a:ext cx="14630400" cy="8229600"/>
          </a:xfrm>
          <a:prstGeom prst="rect">
            <a:avLst/>
          </a:prstGeom>
          <a:solidFill>
            <a:srgbClr val="241631"/>
          </a:solidFill>
          <a:ln/>
        </p:spPr>
        <p:txBody>
          <a:bodyPr/>
          <a:lstStyle/>
          <a:p>
            <a:endParaRPr lang="en-IN" dirty="0"/>
          </a:p>
        </p:txBody>
      </p:sp>
      <p:pic>
        <p:nvPicPr>
          <p:cNvPr id="5" name="Picture 4">
            <a:extLst>
              <a:ext uri="{FF2B5EF4-FFF2-40B4-BE49-F238E27FC236}">
                <a16:creationId xmlns:a16="http://schemas.microsoft.com/office/drawing/2014/main" id="{913BE4B9-524D-231D-7F37-1B52C7F6C037}"/>
              </a:ext>
            </a:extLst>
          </p:cNvPr>
          <p:cNvPicPr>
            <a:picLocks noChangeAspect="1"/>
          </p:cNvPicPr>
          <p:nvPr/>
        </p:nvPicPr>
        <p:blipFill>
          <a:blip r:embed="rId2"/>
          <a:stretch>
            <a:fillRect/>
          </a:stretch>
        </p:blipFill>
        <p:spPr>
          <a:xfrm>
            <a:off x="1219200" y="623887"/>
            <a:ext cx="12192000" cy="6981825"/>
          </a:xfrm>
          <a:prstGeom prst="rect">
            <a:avLst/>
          </a:prstGeom>
        </p:spPr>
      </p:pic>
      <p:sp>
        <p:nvSpPr>
          <p:cNvPr id="6" name="TextBox 5">
            <a:extLst>
              <a:ext uri="{FF2B5EF4-FFF2-40B4-BE49-F238E27FC236}">
                <a16:creationId xmlns:a16="http://schemas.microsoft.com/office/drawing/2014/main" id="{1FA4A66E-54E6-21C6-7B27-B9239779F6E1}"/>
              </a:ext>
            </a:extLst>
          </p:cNvPr>
          <p:cNvSpPr txBox="1"/>
          <p:nvPr/>
        </p:nvSpPr>
        <p:spPr>
          <a:xfrm>
            <a:off x="1419726" y="890337"/>
            <a:ext cx="3789948" cy="369332"/>
          </a:xfrm>
          <a:prstGeom prst="rect">
            <a:avLst/>
          </a:prstGeom>
          <a:noFill/>
        </p:spPr>
        <p:txBody>
          <a:bodyPr wrap="square" rtlCol="0">
            <a:spAutoFit/>
          </a:bodyPr>
          <a:lstStyle/>
          <a:p>
            <a:r>
              <a:rPr lang="en-IN" b="1" dirty="0"/>
              <a:t>Class Diagram</a:t>
            </a:r>
          </a:p>
        </p:txBody>
      </p:sp>
    </p:spTree>
    <p:extLst>
      <p:ext uri="{BB962C8B-B14F-4D97-AF65-F5344CB8AC3E}">
        <p14:creationId xmlns:p14="http://schemas.microsoft.com/office/powerpoint/2010/main" val="2736177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1">
            <a:extLst>
              <a:ext uri="{FF2B5EF4-FFF2-40B4-BE49-F238E27FC236}">
                <a16:creationId xmlns:a16="http://schemas.microsoft.com/office/drawing/2014/main" id="{315EC288-124D-8C1A-FD6B-80AB56BF4224}"/>
              </a:ext>
            </a:extLst>
          </p:cNvPr>
          <p:cNvSpPr/>
          <p:nvPr/>
        </p:nvSpPr>
        <p:spPr>
          <a:xfrm>
            <a:off x="0" y="0"/>
            <a:ext cx="14630400" cy="8229600"/>
          </a:xfrm>
          <a:prstGeom prst="rect">
            <a:avLst/>
          </a:prstGeom>
          <a:solidFill>
            <a:srgbClr val="241631"/>
          </a:solidFill>
          <a:ln/>
        </p:spPr>
        <p:txBody>
          <a:bodyPr/>
          <a:lstStyle/>
          <a:p>
            <a:endParaRPr lang="en-IN" dirty="0"/>
          </a:p>
        </p:txBody>
      </p:sp>
      <p:sp>
        <p:nvSpPr>
          <p:cNvPr id="6" name="TextBox 5">
            <a:extLst>
              <a:ext uri="{FF2B5EF4-FFF2-40B4-BE49-F238E27FC236}">
                <a16:creationId xmlns:a16="http://schemas.microsoft.com/office/drawing/2014/main" id="{1FA4A66E-54E6-21C6-7B27-B9239779F6E1}"/>
              </a:ext>
            </a:extLst>
          </p:cNvPr>
          <p:cNvSpPr txBox="1"/>
          <p:nvPr/>
        </p:nvSpPr>
        <p:spPr>
          <a:xfrm>
            <a:off x="5799220" y="7447548"/>
            <a:ext cx="3789948" cy="400110"/>
          </a:xfrm>
          <a:prstGeom prst="rect">
            <a:avLst/>
          </a:prstGeom>
          <a:noFill/>
        </p:spPr>
        <p:txBody>
          <a:bodyPr wrap="square" rtlCol="0">
            <a:spAutoFit/>
          </a:bodyPr>
          <a:lstStyle/>
          <a:p>
            <a:r>
              <a:rPr lang="en-IN" sz="2000" b="1" dirty="0">
                <a:solidFill>
                  <a:schemeClr val="bg2"/>
                </a:solidFill>
              </a:rPr>
              <a:t>Sequence Diagram</a:t>
            </a:r>
          </a:p>
        </p:txBody>
      </p:sp>
      <p:pic>
        <p:nvPicPr>
          <p:cNvPr id="4" name="Picture 3">
            <a:extLst>
              <a:ext uri="{FF2B5EF4-FFF2-40B4-BE49-F238E27FC236}">
                <a16:creationId xmlns:a16="http://schemas.microsoft.com/office/drawing/2014/main" id="{31D640A2-E017-F772-5950-C0688A5F69AC}"/>
              </a:ext>
            </a:extLst>
          </p:cNvPr>
          <p:cNvPicPr>
            <a:picLocks noChangeAspect="1"/>
          </p:cNvPicPr>
          <p:nvPr/>
        </p:nvPicPr>
        <p:blipFill>
          <a:blip r:embed="rId2"/>
          <a:stretch>
            <a:fillRect/>
          </a:stretch>
        </p:blipFill>
        <p:spPr>
          <a:xfrm>
            <a:off x="1359568" y="577516"/>
            <a:ext cx="12151895" cy="6704988"/>
          </a:xfrm>
          <a:prstGeom prst="rect">
            <a:avLst/>
          </a:prstGeom>
        </p:spPr>
      </p:pic>
    </p:spTree>
    <p:extLst>
      <p:ext uri="{BB962C8B-B14F-4D97-AF65-F5344CB8AC3E}">
        <p14:creationId xmlns:p14="http://schemas.microsoft.com/office/powerpoint/2010/main" val="27223741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Shape 1">
            <a:extLst>
              <a:ext uri="{FF2B5EF4-FFF2-40B4-BE49-F238E27FC236}">
                <a16:creationId xmlns:a16="http://schemas.microsoft.com/office/drawing/2014/main" id="{B743E491-36D7-5D33-BECC-1557FA21B388}"/>
              </a:ext>
            </a:extLst>
          </p:cNvPr>
          <p:cNvSpPr/>
          <p:nvPr/>
        </p:nvSpPr>
        <p:spPr>
          <a:xfrm>
            <a:off x="0" y="0"/>
            <a:ext cx="14630400" cy="8229600"/>
          </a:xfrm>
          <a:prstGeom prst="rect">
            <a:avLst/>
          </a:prstGeom>
          <a:solidFill>
            <a:srgbClr val="241631"/>
          </a:solidFill>
          <a:ln/>
        </p:spPr>
        <p:txBody>
          <a:bodyPr/>
          <a:lstStyle/>
          <a:p>
            <a:endParaRPr lang="en-IN" dirty="0"/>
          </a:p>
        </p:txBody>
      </p:sp>
      <p:sp>
        <p:nvSpPr>
          <p:cNvPr id="6" name="Text 3">
            <a:extLst>
              <a:ext uri="{FF2B5EF4-FFF2-40B4-BE49-F238E27FC236}">
                <a16:creationId xmlns:a16="http://schemas.microsoft.com/office/drawing/2014/main" id="{1BBD266E-76AF-816C-E527-9F7D494BE492}"/>
              </a:ext>
            </a:extLst>
          </p:cNvPr>
          <p:cNvSpPr/>
          <p:nvPr/>
        </p:nvSpPr>
        <p:spPr>
          <a:xfrm>
            <a:off x="717193" y="575673"/>
            <a:ext cx="4443889" cy="694373"/>
          </a:xfrm>
          <a:prstGeom prst="rect">
            <a:avLst/>
          </a:prstGeom>
          <a:noFill/>
          <a:ln/>
        </p:spPr>
        <p:txBody>
          <a:bodyPr wrap="none" rtlCol="0" anchor="t"/>
          <a:lstStyle/>
          <a:p>
            <a:pPr marL="0" marR="0" lvl="0" indent="0" algn="l" defTabSz="457200" rtl="0" eaLnBrk="1" fontAlgn="auto" latinLnBrk="0" hangingPunct="1">
              <a:lnSpc>
                <a:spcPts val="5468"/>
              </a:lnSpc>
              <a:spcBef>
                <a:spcPts val="0"/>
              </a:spcBef>
              <a:spcAft>
                <a:spcPts val="0"/>
              </a:spcAft>
              <a:buClrTx/>
              <a:buSzTx/>
              <a:buFontTx/>
              <a:buNone/>
              <a:tabLst/>
              <a:defRPr/>
            </a:pPr>
            <a:r>
              <a:rPr kumimoji="0" lang="en-US" sz="4400" b="1" i="0" u="none" strike="noStrike" kern="0" cap="none" spc="-131" normalizeH="0" baseline="0" noProof="0" dirty="0">
                <a:ln>
                  <a:noFill/>
                </a:ln>
                <a:solidFill>
                  <a:srgbClr val="FFFFFF"/>
                </a:solidFill>
                <a:effectLst/>
                <a:uLnTx/>
                <a:uFillTx/>
                <a:latin typeface="Times New Roman" panose="02020603050405020304" pitchFamily="18" charset="0"/>
                <a:ea typeface="Inter" pitchFamily="34" charset="-122"/>
                <a:cs typeface="Times New Roman" panose="02020603050405020304" pitchFamily="18" charset="0"/>
              </a:rPr>
              <a:t>Gantt Chart</a:t>
            </a:r>
          </a:p>
        </p:txBody>
      </p:sp>
      <p:sp>
        <p:nvSpPr>
          <p:cNvPr id="7" name="Text 4">
            <a:extLst>
              <a:ext uri="{FF2B5EF4-FFF2-40B4-BE49-F238E27FC236}">
                <a16:creationId xmlns:a16="http://schemas.microsoft.com/office/drawing/2014/main" id="{82AD2C3C-5F73-1020-11AC-C7F418D1510E}"/>
              </a:ext>
            </a:extLst>
          </p:cNvPr>
          <p:cNvSpPr/>
          <p:nvPr/>
        </p:nvSpPr>
        <p:spPr>
          <a:xfrm>
            <a:off x="1180038" y="1653870"/>
            <a:ext cx="12148336" cy="5790540"/>
          </a:xfrm>
          <a:prstGeom prst="rect">
            <a:avLst/>
          </a:prstGeom>
          <a:noFill/>
          <a:ln/>
        </p:spPr>
        <p:txBody>
          <a:bodyPr wrap="square" rtlCol="0" anchor="t"/>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750" b="0" i="0" u="none" strike="noStrike" kern="1200" cap="none" spc="0" normalizeH="0" baseline="0" noProof="0" dirty="0">
              <a:ln>
                <a:noFill/>
              </a:ln>
              <a:solidFill>
                <a:prstClr val="black"/>
              </a:solidFill>
              <a:effectLst/>
              <a:uLnTx/>
              <a:uFillTx/>
              <a:latin typeface="Times New Roman" panose="02020603050405020304" pitchFamily="18" charset="0"/>
              <a:ea typeface="+mn-ea"/>
              <a:cs typeface="Times New Roman" panose="02020603050405020304" pitchFamily="18" charset="0"/>
            </a:endParaRPr>
          </a:p>
        </p:txBody>
      </p:sp>
      <p:graphicFrame>
        <p:nvGraphicFramePr>
          <p:cNvPr id="8" name="Google Shape;362;p24">
            <a:extLst>
              <a:ext uri="{FF2B5EF4-FFF2-40B4-BE49-F238E27FC236}">
                <a16:creationId xmlns:a16="http://schemas.microsoft.com/office/drawing/2014/main" id="{2DCB91EB-8B4B-3C24-CF39-F0F8ECA501AE}"/>
              </a:ext>
            </a:extLst>
          </p:cNvPr>
          <p:cNvGraphicFramePr/>
          <p:nvPr>
            <p:extLst>
              <p:ext uri="{D42A27DB-BD31-4B8C-83A1-F6EECF244321}">
                <p14:modId xmlns:p14="http://schemas.microsoft.com/office/powerpoint/2010/main" val="639488500"/>
              </p:ext>
            </p:extLst>
          </p:nvPr>
        </p:nvGraphicFramePr>
        <p:xfrm>
          <a:off x="3490108" y="3247703"/>
          <a:ext cx="9493187" cy="4126984"/>
        </p:xfrm>
        <a:graphic>
          <a:graphicData uri="http://schemas.openxmlformats.org/drawingml/2006/table">
            <a:tbl>
              <a:tblPr firstRow="1" bandRow="1">
                <a:noFill/>
              </a:tblPr>
              <a:tblGrid>
                <a:gridCol w="1988664">
                  <a:extLst>
                    <a:ext uri="{9D8B030D-6E8A-4147-A177-3AD203B41FA5}">
                      <a16:colId xmlns:a16="http://schemas.microsoft.com/office/drawing/2014/main" val="20000"/>
                    </a:ext>
                  </a:extLst>
                </a:gridCol>
                <a:gridCol w="1217643">
                  <a:extLst>
                    <a:ext uri="{9D8B030D-6E8A-4147-A177-3AD203B41FA5}">
                      <a16:colId xmlns:a16="http://schemas.microsoft.com/office/drawing/2014/main" val="20001"/>
                    </a:ext>
                  </a:extLst>
                </a:gridCol>
                <a:gridCol w="1257376">
                  <a:extLst>
                    <a:ext uri="{9D8B030D-6E8A-4147-A177-3AD203B41FA5}">
                      <a16:colId xmlns:a16="http://schemas.microsoft.com/office/drawing/2014/main" val="20002"/>
                    </a:ext>
                  </a:extLst>
                </a:gridCol>
                <a:gridCol w="1257376">
                  <a:extLst>
                    <a:ext uri="{9D8B030D-6E8A-4147-A177-3AD203B41FA5}">
                      <a16:colId xmlns:a16="http://schemas.microsoft.com/office/drawing/2014/main" val="20003"/>
                    </a:ext>
                  </a:extLst>
                </a:gridCol>
                <a:gridCol w="1257376">
                  <a:extLst>
                    <a:ext uri="{9D8B030D-6E8A-4147-A177-3AD203B41FA5}">
                      <a16:colId xmlns:a16="http://schemas.microsoft.com/office/drawing/2014/main" val="20004"/>
                    </a:ext>
                  </a:extLst>
                </a:gridCol>
                <a:gridCol w="1257376">
                  <a:extLst>
                    <a:ext uri="{9D8B030D-6E8A-4147-A177-3AD203B41FA5}">
                      <a16:colId xmlns:a16="http://schemas.microsoft.com/office/drawing/2014/main" val="20005"/>
                    </a:ext>
                  </a:extLst>
                </a:gridCol>
                <a:gridCol w="1257376">
                  <a:extLst>
                    <a:ext uri="{9D8B030D-6E8A-4147-A177-3AD203B41FA5}">
                      <a16:colId xmlns:a16="http://schemas.microsoft.com/office/drawing/2014/main" val="20006"/>
                    </a:ext>
                  </a:extLst>
                </a:gridCol>
              </a:tblGrid>
              <a:tr h="677664">
                <a:tc>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ctr" rtl="0">
                        <a:spcBef>
                          <a:spcPts val="0"/>
                        </a:spcBef>
                        <a:spcAft>
                          <a:spcPts val="0"/>
                        </a:spcAft>
                        <a:buNone/>
                      </a:pPr>
                      <a:r>
                        <a:rPr lang="en-US" sz="1600" b="1" i="0" u="none" strike="noStrike" dirty="0">
                          <a:solidFill>
                            <a:schemeClr val="bg1"/>
                          </a:solidFill>
                          <a:latin typeface="Cambria"/>
                          <a:ea typeface="Cambria"/>
                          <a:cs typeface="Cambria"/>
                          <a:sym typeface="Cambria"/>
                        </a:rPr>
                        <a:t>PROJECT PLANNING</a:t>
                      </a:r>
                      <a:endParaRPr sz="1600" b="1" i="0" u="none" strike="noStrike" dirty="0">
                        <a:solidFill>
                          <a:schemeClr val="bg1"/>
                        </a:solidFill>
                        <a:latin typeface="Cambria"/>
                        <a:ea typeface="Cambria"/>
                        <a:cs typeface="Cambria"/>
                        <a:sym typeface="Cambria"/>
                      </a:endParaRPr>
                    </a:p>
                  </a:txBody>
                  <a:tcPr marL="7144" marR="7144" marT="7144" marB="0" anchor="ctr">
                    <a:lnL w="9525" cap="flat" cmpd="sng">
                      <a:solidFill>
                        <a:srgbClr val="000000">
                          <a:alpha val="0"/>
                        </a:srgbClr>
                      </a:solidFill>
                      <a:prstDash val="solid"/>
                      <a:round/>
                      <a:headEnd type="none" w="sm" len="sm"/>
                      <a:tailEnd type="none" w="sm" len="sm"/>
                    </a:lnL>
                    <a:lnR w="12700" cap="flat" cmpd="sng">
                      <a:solidFill>
                        <a:sysClr val="windowText" lastClr="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lnTlToBr w="12700" cmpd="sng">
                      <a:noFill/>
                      <a:prstDash val="solid"/>
                    </a:lnTlToBr>
                    <a:lnBlToTr w="12700" cmpd="sng">
                      <a:noFill/>
                      <a:prstDash val="solid"/>
                    </a:lnBlToTr>
                    <a:noFill/>
                  </a:tcPr>
                </a:tc>
                <a:tc rowSpan="6">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l" rtl="0">
                        <a:spcBef>
                          <a:spcPts val="0"/>
                        </a:spcBef>
                        <a:spcAft>
                          <a:spcPts val="0"/>
                        </a:spcAft>
                        <a:buNone/>
                      </a:pPr>
                      <a:endParaRPr sz="1800" dirty="0"/>
                    </a:p>
                  </a:txBody>
                  <a:tcPr marL="68588" marR="68588" marT="34294" marB="34294">
                    <a:lnL w="12700" cap="flat" cmpd="sng">
                      <a:solidFill>
                        <a:sysClr val="windowText" lastClr="000000"/>
                      </a:solidFill>
                      <a:prstDash val="solid"/>
                      <a:round/>
                      <a:headEnd type="none" w="sm" len="sm"/>
                      <a:tailEnd type="none" w="sm" len="sm"/>
                    </a:lnL>
                    <a:lnR w="9525" cap="flat" cmpd="sng">
                      <a:solidFill>
                        <a:srgbClr val="2F3640"/>
                      </a:solidFill>
                      <a:prstDash val="solid"/>
                      <a:round/>
                      <a:headEnd type="none" w="sm" len="sm"/>
                      <a:tailEnd type="none" w="sm" len="sm"/>
                    </a:lnR>
                    <a:lnT w="9525" cap="flat" cmpd="sng">
                      <a:solidFill>
                        <a:srgbClr val="2F3640"/>
                      </a:solidFill>
                      <a:prstDash val="solid"/>
                      <a:round/>
                      <a:headEnd type="none" w="sm" len="sm"/>
                      <a:tailEnd type="none" w="sm" len="sm"/>
                    </a:lnT>
                    <a:lnB w="9525" cap="flat" cmpd="sng">
                      <a:solidFill>
                        <a:srgbClr val="2F3640"/>
                      </a:solidFill>
                      <a:prstDash val="solid"/>
                      <a:round/>
                      <a:headEnd type="none" w="sm" len="sm"/>
                      <a:tailEnd type="none" w="sm" len="sm"/>
                    </a:lnB>
                    <a:lnTlToBr w="12700" cmpd="sng">
                      <a:noFill/>
                      <a:prstDash val="solid"/>
                    </a:lnTlToBr>
                    <a:lnBlToTr w="12700" cmpd="sng">
                      <a:noFill/>
                      <a:prstDash val="solid"/>
                    </a:lnBlToTr>
                    <a:noFill/>
                  </a:tcPr>
                </a:tc>
                <a:tc rowSpan="6">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l" rtl="0">
                        <a:spcBef>
                          <a:spcPts val="0"/>
                        </a:spcBef>
                        <a:spcAft>
                          <a:spcPts val="0"/>
                        </a:spcAft>
                        <a:buNone/>
                      </a:pPr>
                      <a:endParaRPr sz="1800" dirty="0"/>
                    </a:p>
                  </a:txBody>
                  <a:tcPr marL="68588" marR="68588" marT="34294" marB="34294">
                    <a:lnL w="9525" cap="flat" cmpd="sng">
                      <a:solidFill>
                        <a:srgbClr val="2F3640"/>
                      </a:solidFill>
                      <a:prstDash val="solid"/>
                      <a:round/>
                      <a:headEnd type="none" w="sm" len="sm"/>
                      <a:tailEnd type="none" w="sm" len="sm"/>
                    </a:lnL>
                    <a:lnR w="9525" cap="flat" cmpd="sng">
                      <a:solidFill>
                        <a:srgbClr val="2F3640"/>
                      </a:solidFill>
                      <a:prstDash val="solid"/>
                      <a:round/>
                      <a:headEnd type="none" w="sm" len="sm"/>
                      <a:tailEnd type="none" w="sm" len="sm"/>
                    </a:lnR>
                    <a:lnT w="9525" cap="flat" cmpd="sng">
                      <a:solidFill>
                        <a:srgbClr val="2F3640"/>
                      </a:solidFill>
                      <a:prstDash val="solid"/>
                      <a:round/>
                      <a:headEnd type="none" w="sm" len="sm"/>
                      <a:tailEnd type="none" w="sm" len="sm"/>
                    </a:lnT>
                    <a:lnB w="9525" cap="flat" cmpd="sng">
                      <a:solidFill>
                        <a:srgbClr val="2F3640"/>
                      </a:solidFill>
                      <a:prstDash val="solid"/>
                      <a:round/>
                      <a:headEnd type="none" w="sm" len="sm"/>
                      <a:tailEnd type="none" w="sm" len="sm"/>
                    </a:lnB>
                    <a:lnTlToBr w="12700" cmpd="sng">
                      <a:noFill/>
                      <a:prstDash val="solid"/>
                    </a:lnTlToBr>
                    <a:lnBlToTr w="12700" cmpd="sng">
                      <a:noFill/>
                      <a:prstDash val="solid"/>
                    </a:lnBlToTr>
                    <a:noFill/>
                  </a:tcPr>
                </a:tc>
                <a:tc rowSpan="6">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l" rtl="0">
                        <a:spcBef>
                          <a:spcPts val="0"/>
                        </a:spcBef>
                        <a:spcAft>
                          <a:spcPts val="0"/>
                        </a:spcAft>
                        <a:buNone/>
                      </a:pPr>
                      <a:endParaRPr sz="1800" dirty="0"/>
                    </a:p>
                  </a:txBody>
                  <a:tcPr marL="68588" marR="68588" marT="34294" marB="34294">
                    <a:lnL w="9525" cap="flat" cmpd="sng">
                      <a:solidFill>
                        <a:srgbClr val="2F3640"/>
                      </a:solidFill>
                      <a:prstDash val="solid"/>
                      <a:round/>
                      <a:headEnd type="none" w="sm" len="sm"/>
                      <a:tailEnd type="none" w="sm" len="sm"/>
                    </a:lnL>
                    <a:lnR w="9525" cap="flat" cmpd="sng">
                      <a:solidFill>
                        <a:srgbClr val="2F3640"/>
                      </a:solidFill>
                      <a:prstDash val="solid"/>
                      <a:round/>
                      <a:headEnd type="none" w="sm" len="sm"/>
                      <a:tailEnd type="none" w="sm" len="sm"/>
                    </a:lnR>
                    <a:lnT w="9525" cap="flat" cmpd="sng">
                      <a:solidFill>
                        <a:srgbClr val="2F3640"/>
                      </a:solidFill>
                      <a:prstDash val="solid"/>
                      <a:round/>
                      <a:headEnd type="none" w="sm" len="sm"/>
                      <a:tailEnd type="none" w="sm" len="sm"/>
                    </a:lnT>
                    <a:lnB w="9525" cap="flat" cmpd="sng">
                      <a:solidFill>
                        <a:srgbClr val="2F3640"/>
                      </a:solidFill>
                      <a:prstDash val="solid"/>
                      <a:round/>
                      <a:headEnd type="none" w="sm" len="sm"/>
                      <a:tailEnd type="none" w="sm" len="sm"/>
                    </a:lnB>
                    <a:lnTlToBr w="12700" cmpd="sng">
                      <a:noFill/>
                      <a:prstDash val="solid"/>
                    </a:lnTlToBr>
                    <a:lnBlToTr w="12700" cmpd="sng">
                      <a:noFill/>
                      <a:prstDash val="solid"/>
                    </a:lnBlToTr>
                    <a:noFill/>
                  </a:tcPr>
                </a:tc>
                <a:tc rowSpan="6">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l" rtl="0">
                        <a:spcBef>
                          <a:spcPts val="0"/>
                        </a:spcBef>
                        <a:spcAft>
                          <a:spcPts val="0"/>
                        </a:spcAft>
                        <a:buNone/>
                      </a:pPr>
                      <a:endParaRPr sz="1800" dirty="0"/>
                    </a:p>
                  </a:txBody>
                  <a:tcPr marL="68588" marR="68588" marT="34294" marB="34294">
                    <a:lnL w="9525" cap="flat" cmpd="sng">
                      <a:solidFill>
                        <a:srgbClr val="2F3640"/>
                      </a:solidFill>
                      <a:prstDash val="solid"/>
                      <a:round/>
                      <a:headEnd type="none" w="sm" len="sm"/>
                      <a:tailEnd type="none" w="sm" len="sm"/>
                    </a:lnL>
                    <a:lnR w="9525" cap="flat" cmpd="sng">
                      <a:solidFill>
                        <a:srgbClr val="2F3640"/>
                      </a:solidFill>
                      <a:prstDash val="solid"/>
                      <a:round/>
                      <a:headEnd type="none" w="sm" len="sm"/>
                      <a:tailEnd type="none" w="sm" len="sm"/>
                    </a:lnR>
                    <a:lnT w="9525" cap="flat" cmpd="sng">
                      <a:solidFill>
                        <a:srgbClr val="2F3640"/>
                      </a:solidFill>
                      <a:prstDash val="solid"/>
                      <a:round/>
                      <a:headEnd type="none" w="sm" len="sm"/>
                      <a:tailEnd type="none" w="sm" len="sm"/>
                    </a:lnT>
                    <a:lnB w="9525" cap="flat" cmpd="sng">
                      <a:solidFill>
                        <a:srgbClr val="2F3640"/>
                      </a:solidFill>
                      <a:prstDash val="solid"/>
                      <a:round/>
                      <a:headEnd type="none" w="sm" len="sm"/>
                      <a:tailEnd type="none" w="sm" len="sm"/>
                    </a:lnB>
                    <a:lnTlToBr w="12700" cmpd="sng">
                      <a:noFill/>
                      <a:prstDash val="solid"/>
                    </a:lnTlToBr>
                    <a:lnBlToTr w="12700" cmpd="sng">
                      <a:noFill/>
                      <a:prstDash val="solid"/>
                    </a:lnBlToTr>
                    <a:noFill/>
                  </a:tcPr>
                </a:tc>
                <a:tc rowSpan="6">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l" rtl="0">
                        <a:spcBef>
                          <a:spcPts val="0"/>
                        </a:spcBef>
                        <a:spcAft>
                          <a:spcPts val="0"/>
                        </a:spcAft>
                        <a:buNone/>
                      </a:pPr>
                      <a:endParaRPr sz="1800" dirty="0"/>
                    </a:p>
                  </a:txBody>
                  <a:tcPr marL="68588" marR="68588" marT="34294" marB="34294">
                    <a:lnL w="9525" cap="flat" cmpd="sng">
                      <a:solidFill>
                        <a:srgbClr val="2F3640"/>
                      </a:solidFill>
                      <a:prstDash val="solid"/>
                      <a:round/>
                      <a:headEnd type="none" w="sm" len="sm"/>
                      <a:tailEnd type="none" w="sm" len="sm"/>
                    </a:lnL>
                    <a:lnR w="9525" cap="flat" cmpd="sng">
                      <a:solidFill>
                        <a:srgbClr val="2F3640"/>
                      </a:solidFill>
                      <a:prstDash val="solid"/>
                      <a:round/>
                      <a:headEnd type="none" w="sm" len="sm"/>
                      <a:tailEnd type="none" w="sm" len="sm"/>
                    </a:lnR>
                    <a:lnT w="9525" cap="flat" cmpd="sng">
                      <a:solidFill>
                        <a:srgbClr val="2F3640"/>
                      </a:solidFill>
                      <a:prstDash val="solid"/>
                      <a:round/>
                      <a:headEnd type="none" w="sm" len="sm"/>
                      <a:tailEnd type="none" w="sm" len="sm"/>
                    </a:lnT>
                    <a:lnB w="9525" cap="flat" cmpd="sng">
                      <a:solidFill>
                        <a:srgbClr val="2F3640"/>
                      </a:solidFill>
                      <a:prstDash val="solid"/>
                      <a:round/>
                      <a:headEnd type="none" w="sm" len="sm"/>
                      <a:tailEnd type="none" w="sm" len="sm"/>
                    </a:lnB>
                    <a:lnTlToBr w="12700" cmpd="sng">
                      <a:noFill/>
                      <a:prstDash val="solid"/>
                    </a:lnTlToBr>
                    <a:lnBlToTr w="12700" cmpd="sng">
                      <a:noFill/>
                      <a:prstDash val="solid"/>
                    </a:lnBlToTr>
                    <a:noFill/>
                  </a:tcPr>
                </a:tc>
                <a:tc rowSpan="6">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l" rtl="0">
                        <a:spcBef>
                          <a:spcPts val="0"/>
                        </a:spcBef>
                        <a:spcAft>
                          <a:spcPts val="0"/>
                        </a:spcAft>
                        <a:buNone/>
                      </a:pPr>
                      <a:endParaRPr sz="1800" dirty="0"/>
                    </a:p>
                  </a:txBody>
                  <a:tcPr marL="68588" marR="68588" marT="34294" marB="34294">
                    <a:lnL w="9525" cap="flat" cmpd="sng">
                      <a:solidFill>
                        <a:srgbClr val="2F3640"/>
                      </a:solidFill>
                      <a:prstDash val="solid"/>
                      <a:round/>
                      <a:headEnd type="none" w="sm" len="sm"/>
                      <a:tailEnd type="none" w="sm" len="sm"/>
                    </a:lnL>
                    <a:lnR w="9525" cap="flat" cmpd="sng">
                      <a:solidFill>
                        <a:srgbClr val="2F3640"/>
                      </a:solidFill>
                      <a:prstDash val="solid"/>
                      <a:round/>
                      <a:headEnd type="none" w="sm" len="sm"/>
                      <a:tailEnd type="none" w="sm" len="sm"/>
                    </a:lnR>
                    <a:lnT w="9525" cap="flat" cmpd="sng">
                      <a:solidFill>
                        <a:srgbClr val="2F3640"/>
                      </a:solidFill>
                      <a:prstDash val="solid"/>
                      <a:round/>
                      <a:headEnd type="none" w="sm" len="sm"/>
                      <a:tailEnd type="none" w="sm" len="sm"/>
                    </a:lnT>
                    <a:lnB w="9525" cap="flat" cmpd="sng">
                      <a:solidFill>
                        <a:srgbClr val="2F3640"/>
                      </a:solidFill>
                      <a:prstDash val="solid"/>
                      <a:round/>
                      <a:headEnd type="none" w="sm" len="sm"/>
                      <a:tailEnd type="none" w="sm" len="sm"/>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677664">
                <a:tc>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ctr" rtl="0">
                        <a:spcBef>
                          <a:spcPts val="0"/>
                        </a:spcBef>
                        <a:spcAft>
                          <a:spcPts val="0"/>
                        </a:spcAft>
                        <a:buNone/>
                      </a:pPr>
                      <a:r>
                        <a:rPr lang="en-US" sz="1600" b="1" i="0" u="none" strike="noStrike">
                          <a:solidFill>
                            <a:schemeClr val="bg1"/>
                          </a:solidFill>
                          <a:latin typeface="Cambria"/>
                          <a:ea typeface="Cambria"/>
                          <a:cs typeface="Cambria"/>
                          <a:sym typeface="Cambria"/>
                        </a:rPr>
                        <a:t>REQUIREMENT ANALYSIS</a:t>
                      </a:r>
                      <a:endParaRPr sz="1600" b="1" i="0" u="none" strike="noStrike">
                        <a:solidFill>
                          <a:schemeClr val="bg1"/>
                        </a:solidFill>
                        <a:latin typeface="Cambria"/>
                        <a:ea typeface="Cambria"/>
                        <a:cs typeface="Cambria"/>
                        <a:sym typeface="Cambria"/>
                      </a:endParaRPr>
                    </a:p>
                  </a:txBody>
                  <a:tcPr marL="7144" marR="7144" marT="7144" marB="0" anchor="ctr">
                    <a:lnL w="9525" cap="flat" cmpd="sng">
                      <a:solidFill>
                        <a:srgbClr val="000000">
                          <a:alpha val="0"/>
                        </a:srgbClr>
                      </a:solidFill>
                      <a:prstDash val="solid"/>
                      <a:round/>
                      <a:headEnd type="none" w="sm" len="sm"/>
                      <a:tailEnd type="none" w="sm" len="sm"/>
                    </a:lnL>
                    <a:lnR w="12700" cap="flat" cmpd="sng">
                      <a:solidFill>
                        <a:sysClr val="windowText" lastClr="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lnTlToBr w="12700" cmpd="sng">
                      <a:noFill/>
                      <a:prstDash val="solid"/>
                    </a:lnTlToBr>
                    <a:lnBlToTr w="12700" cmpd="sng">
                      <a:noFill/>
                      <a:prstDash val="solid"/>
                    </a:lnBlToTr>
                    <a:no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1"/>
                  </a:ext>
                </a:extLst>
              </a:tr>
              <a:tr h="677664">
                <a:tc>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ctr" rtl="0">
                        <a:spcBef>
                          <a:spcPts val="0"/>
                        </a:spcBef>
                        <a:spcAft>
                          <a:spcPts val="0"/>
                        </a:spcAft>
                        <a:buNone/>
                      </a:pPr>
                      <a:r>
                        <a:rPr lang="en-IN" sz="1600" b="1" i="0" u="none" strike="noStrike" dirty="0">
                          <a:solidFill>
                            <a:schemeClr val="bg1"/>
                          </a:solidFill>
                          <a:latin typeface="Cambria"/>
                          <a:ea typeface="Cambria"/>
                          <a:cs typeface="Cambria"/>
                          <a:sym typeface="Cambria"/>
                        </a:rPr>
                        <a:t>PROTPTYPE DESIGN</a:t>
                      </a:r>
                      <a:endParaRPr sz="1600" b="1" i="0" u="none" strike="noStrike" dirty="0">
                        <a:solidFill>
                          <a:schemeClr val="bg1"/>
                        </a:solidFill>
                        <a:latin typeface="Cambria"/>
                        <a:ea typeface="Cambria"/>
                        <a:cs typeface="Cambria"/>
                        <a:sym typeface="Cambria"/>
                      </a:endParaRPr>
                    </a:p>
                  </a:txBody>
                  <a:tcPr marL="7144" marR="7144" marT="7144" marB="0" anchor="ctr">
                    <a:lnL w="9525" cap="flat" cmpd="sng">
                      <a:solidFill>
                        <a:srgbClr val="000000">
                          <a:alpha val="0"/>
                        </a:srgbClr>
                      </a:solidFill>
                      <a:prstDash val="solid"/>
                      <a:round/>
                      <a:headEnd type="none" w="sm" len="sm"/>
                      <a:tailEnd type="none" w="sm" len="sm"/>
                    </a:lnL>
                    <a:lnR w="12700" cap="flat" cmpd="sng">
                      <a:solidFill>
                        <a:sysClr val="windowText" lastClr="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lnTlToBr w="12700" cmpd="sng">
                      <a:noFill/>
                      <a:prstDash val="solid"/>
                    </a:lnTlToBr>
                    <a:lnBlToTr w="12700" cmpd="sng">
                      <a:noFill/>
                      <a:prstDash val="solid"/>
                    </a:lnBlToTr>
                    <a:no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2"/>
                  </a:ext>
                </a:extLst>
              </a:tr>
              <a:tr h="677664">
                <a:tc>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ctr" rtl="0">
                        <a:spcBef>
                          <a:spcPts val="0"/>
                        </a:spcBef>
                        <a:spcAft>
                          <a:spcPts val="0"/>
                        </a:spcAft>
                        <a:buNone/>
                      </a:pPr>
                      <a:r>
                        <a:rPr lang="en-US" sz="1600" b="1" i="0" u="none" strike="noStrike" dirty="0">
                          <a:solidFill>
                            <a:schemeClr val="bg1"/>
                          </a:solidFill>
                          <a:latin typeface="Cambria"/>
                          <a:ea typeface="Cambria"/>
                          <a:cs typeface="Cambria"/>
                          <a:sym typeface="Cambria"/>
                        </a:rPr>
                        <a:t>DOCUMENTATION</a:t>
                      </a:r>
                      <a:endParaRPr sz="1600" b="1" i="0" u="none" strike="noStrike" dirty="0">
                        <a:solidFill>
                          <a:schemeClr val="bg1"/>
                        </a:solidFill>
                        <a:latin typeface="Cambria"/>
                        <a:ea typeface="Cambria"/>
                        <a:cs typeface="Cambria"/>
                        <a:sym typeface="Cambria"/>
                      </a:endParaRPr>
                    </a:p>
                  </a:txBody>
                  <a:tcPr marL="7144" marR="7144" marT="7144" marB="0" anchor="ctr">
                    <a:lnL w="9525" cap="flat" cmpd="sng">
                      <a:solidFill>
                        <a:srgbClr val="000000">
                          <a:alpha val="0"/>
                        </a:srgbClr>
                      </a:solidFill>
                      <a:prstDash val="solid"/>
                      <a:round/>
                      <a:headEnd type="none" w="sm" len="sm"/>
                      <a:tailEnd type="none" w="sm" len="sm"/>
                    </a:lnL>
                    <a:lnR w="12700" cap="flat" cmpd="sng">
                      <a:solidFill>
                        <a:sysClr val="windowText" lastClr="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lnTlToBr w="12700" cmpd="sng">
                      <a:noFill/>
                      <a:prstDash val="solid"/>
                    </a:lnTlToBr>
                    <a:lnBlToTr w="12700" cmpd="sng">
                      <a:noFill/>
                      <a:prstDash val="solid"/>
                    </a:lnBlToTr>
                    <a:no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3"/>
                  </a:ext>
                </a:extLst>
              </a:tr>
              <a:tr h="677664">
                <a:tc>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ctr" rtl="0">
                        <a:spcBef>
                          <a:spcPts val="0"/>
                        </a:spcBef>
                        <a:spcAft>
                          <a:spcPts val="0"/>
                        </a:spcAft>
                        <a:buNone/>
                      </a:pPr>
                      <a:r>
                        <a:rPr lang="en-US" sz="1600" b="1" i="0" u="none" strike="noStrike" dirty="0">
                          <a:solidFill>
                            <a:schemeClr val="bg1"/>
                          </a:solidFill>
                          <a:latin typeface="Cambria"/>
                          <a:ea typeface="Cambria"/>
                          <a:cs typeface="Cambria"/>
                          <a:sym typeface="Cambria"/>
                        </a:rPr>
                        <a:t>IMPLEMENTATION</a:t>
                      </a:r>
                      <a:endParaRPr sz="1600" b="1" i="0" u="none" strike="noStrike" dirty="0">
                        <a:solidFill>
                          <a:schemeClr val="bg1"/>
                        </a:solidFill>
                        <a:latin typeface="Cambria"/>
                        <a:ea typeface="Cambria"/>
                        <a:cs typeface="Cambria"/>
                        <a:sym typeface="Cambria"/>
                      </a:endParaRPr>
                    </a:p>
                  </a:txBody>
                  <a:tcPr marL="7144" marR="7144" marT="7144" marB="0" anchor="ctr">
                    <a:lnL w="9525" cap="flat" cmpd="sng">
                      <a:solidFill>
                        <a:srgbClr val="000000">
                          <a:alpha val="0"/>
                        </a:srgbClr>
                      </a:solidFill>
                      <a:prstDash val="solid"/>
                      <a:round/>
                      <a:headEnd type="none" w="sm" len="sm"/>
                      <a:tailEnd type="none" w="sm" len="sm"/>
                    </a:lnL>
                    <a:lnR w="12700" cap="flat" cmpd="sng">
                      <a:solidFill>
                        <a:sysClr val="windowText" lastClr="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lnTlToBr w="12700" cmpd="sng">
                      <a:noFill/>
                      <a:prstDash val="solid"/>
                    </a:lnTlToBr>
                    <a:lnBlToTr w="12700" cmpd="sng">
                      <a:noFill/>
                      <a:prstDash val="solid"/>
                    </a:lnBlToTr>
                    <a:no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4"/>
                  </a:ext>
                </a:extLst>
              </a:tr>
              <a:tr h="677664">
                <a:tc>
                  <a:txBody>
                    <a:bodyPr/>
                    <a:lstStyle>
                      <a:lvl1pPr marL="0" algn="l" defTabSz="1097280" rtl="0" eaLnBrk="1" latinLnBrk="0" hangingPunct="1">
                        <a:defRPr sz="2160" kern="1200">
                          <a:solidFill>
                            <a:schemeClr val="tx1"/>
                          </a:solidFill>
                          <a:latin typeface="Calibri" panose="020F0502020204030204"/>
                        </a:defRPr>
                      </a:lvl1pPr>
                      <a:lvl2pPr marL="548640" algn="l" defTabSz="1097280" rtl="0" eaLnBrk="1" latinLnBrk="0" hangingPunct="1">
                        <a:defRPr sz="2160" kern="1200">
                          <a:solidFill>
                            <a:schemeClr val="tx1"/>
                          </a:solidFill>
                          <a:latin typeface="Calibri" panose="020F0502020204030204"/>
                        </a:defRPr>
                      </a:lvl2pPr>
                      <a:lvl3pPr marL="1097280" algn="l" defTabSz="1097280" rtl="0" eaLnBrk="1" latinLnBrk="0" hangingPunct="1">
                        <a:defRPr sz="2160" kern="1200">
                          <a:solidFill>
                            <a:schemeClr val="tx1"/>
                          </a:solidFill>
                          <a:latin typeface="Calibri" panose="020F0502020204030204"/>
                        </a:defRPr>
                      </a:lvl3pPr>
                      <a:lvl4pPr marL="1645920" algn="l" defTabSz="1097280" rtl="0" eaLnBrk="1" latinLnBrk="0" hangingPunct="1">
                        <a:defRPr sz="2160" kern="1200">
                          <a:solidFill>
                            <a:schemeClr val="tx1"/>
                          </a:solidFill>
                          <a:latin typeface="Calibri" panose="020F0502020204030204"/>
                        </a:defRPr>
                      </a:lvl4pPr>
                      <a:lvl5pPr marL="2194560" algn="l" defTabSz="1097280" rtl="0" eaLnBrk="1" latinLnBrk="0" hangingPunct="1">
                        <a:defRPr sz="2160" kern="1200">
                          <a:solidFill>
                            <a:schemeClr val="tx1"/>
                          </a:solidFill>
                          <a:latin typeface="Calibri" panose="020F0502020204030204"/>
                        </a:defRPr>
                      </a:lvl5pPr>
                      <a:lvl6pPr marL="2743200" algn="l" defTabSz="1097280" rtl="0" eaLnBrk="1" latinLnBrk="0" hangingPunct="1">
                        <a:defRPr sz="2160" kern="1200">
                          <a:solidFill>
                            <a:schemeClr val="tx1"/>
                          </a:solidFill>
                          <a:latin typeface="Calibri" panose="020F0502020204030204"/>
                        </a:defRPr>
                      </a:lvl6pPr>
                      <a:lvl7pPr marL="3291840" algn="l" defTabSz="1097280" rtl="0" eaLnBrk="1" latinLnBrk="0" hangingPunct="1">
                        <a:defRPr sz="2160" kern="1200">
                          <a:solidFill>
                            <a:schemeClr val="tx1"/>
                          </a:solidFill>
                          <a:latin typeface="Calibri" panose="020F0502020204030204"/>
                        </a:defRPr>
                      </a:lvl7pPr>
                      <a:lvl8pPr marL="3840480" algn="l" defTabSz="1097280" rtl="0" eaLnBrk="1" latinLnBrk="0" hangingPunct="1">
                        <a:defRPr sz="2160" kern="1200">
                          <a:solidFill>
                            <a:schemeClr val="tx1"/>
                          </a:solidFill>
                          <a:latin typeface="Calibri" panose="020F0502020204030204"/>
                        </a:defRPr>
                      </a:lvl8pPr>
                      <a:lvl9pPr marL="4389120" algn="l" defTabSz="1097280" rtl="0" eaLnBrk="1" latinLnBrk="0" hangingPunct="1">
                        <a:defRPr sz="2160" kern="1200">
                          <a:solidFill>
                            <a:schemeClr val="tx1"/>
                          </a:solidFill>
                          <a:latin typeface="Calibri" panose="020F0502020204030204"/>
                        </a:defRPr>
                      </a:lvl9pPr>
                    </a:lstStyle>
                    <a:p>
                      <a:pPr marL="0" marR="0" lvl="0" indent="0" algn="ctr" rtl="0">
                        <a:spcBef>
                          <a:spcPts val="0"/>
                        </a:spcBef>
                        <a:spcAft>
                          <a:spcPts val="0"/>
                        </a:spcAft>
                        <a:buNone/>
                      </a:pPr>
                      <a:r>
                        <a:rPr lang="en-US" sz="1600" b="1" i="0" u="none" strike="noStrike" dirty="0">
                          <a:solidFill>
                            <a:schemeClr val="bg1"/>
                          </a:solidFill>
                          <a:latin typeface="Cambria"/>
                          <a:ea typeface="Cambria"/>
                          <a:cs typeface="Cambria"/>
                          <a:sym typeface="Cambria"/>
                        </a:rPr>
                        <a:t>INTEGRATION &amp; TESTING</a:t>
                      </a:r>
                    </a:p>
                    <a:p>
                      <a:pPr marL="0" marR="0" lvl="0" indent="0" algn="ctr" rtl="0">
                        <a:spcBef>
                          <a:spcPts val="0"/>
                        </a:spcBef>
                        <a:spcAft>
                          <a:spcPts val="0"/>
                        </a:spcAft>
                        <a:buNone/>
                      </a:pPr>
                      <a:endParaRPr sz="1600" b="1" i="0" u="none" strike="noStrike" dirty="0">
                        <a:solidFill>
                          <a:schemeClr val="bg1"/>
                        </a:solidFill>
                        <a:latin typeface="Cambria"/>
                        <a:ea typeface="Cambria"/>
                        <a:cs typeface="Cambria"/>
                        <a:sym typeface="Cambria"/>
                      </a:endParaRPr>
                    </a:p>
                  </a:txBody>
                  <a:tcPr marL="7144" marR="7144" marT="7144" marB="0" anchor="ctr">
                    <a:lnL w="9525" cap="flat" cmpd="sng">
                      <a:solidFill>
                        <a:srgbClr val="000000">
                          <a:alpha val="0"/>
                        </a:srgbClr>
                      </a:solidFill>
                      <a:prstDash val="solid"/>
                      <a:round/>
                      <a:headEnd type="none" w="sm" len="sm"/>
                      <a:tailEnd type="none" w="sm" len="sm"/>
                    </a:lnL>
                    <a:lnR w="12700" cap="flat" cmpd="sng">
                      <a:solidFill>
                        <a:sysClr val="windowText" lastClr="000000"/>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lnTlToBr w="12700" cmpd="sng">
                      <a:noFill/>
                      <a:prstDash val="solid"/>
                    </a:lnTlToBr>
                    <a:lnBlToTr w="12700" cmpd="sng">
                      <a:noFill/>
                      <a:prstDash val="solid"/>
                    </a:lnBlToTr>
                    <a:noFill/>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5"/>
                  </a:ext>
                </a:extLst>
              </a:tr>
            </a:tbl>
          </a:graphicData>
        </a:graphic>
      </p:graphicFrame>
      <p:sp>
        <p:nvSpPr>
          <p:cNvPr id="9" name="Google Shape;363;p24">
            <a:extLst>
              <a:ext uri="{FF2B5EF4-FFF2-40B4-BE49-F238E27FC236}">
                <a16:creationId xmlns:a16="http://schemas.microsoft.com/office/drawing/2014/main" id="{1B015F1B-3041-1B82-2058-4D245A845747}"/>
              </a:ext>
            </a:extLst>
          </p:cNvPr>
          <p:cNvSpPr txBox="1"/>
          <p:nvPr/>
        </p:nvSpPr>
        <p:spPr>
          <a:xfrm>
            <a:off x="5082738" y="2424977"/>
            <a:ext cx="792469" cy="623217"/>
          </a:xfrm>
          <a:prstGeom prst="rect">
            <a:avLst/>
          </a:prstGeom>
          <a:noFill/>
          <a:ln>
            <a:noFill/>
          </a:ln>
        </p:spPr>
        <p:txBody>
          <a:bodyPr spcFirstLastPara="1" wrap="square" lIns="68569" tIns="34275" rIns="68569" bIns="34275" anchor="t"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16/09/</a:t>
            </a:r>
            <a:endParaRPr kumimoji="0" sz="1800" b="0" i="0" u="none" strike="noStrike" kern="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2023</a:t>
            </a:r>
            <a:endParaRPr kumimoji="0" sz="1800" b="0" i="0" u="none" strike="noStrike" kern="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10" name="Google Shape;364;p24">
            <a:extLst>
              <a:ext uri="{FF2B5EF4-FFF2-40B4-BE49-F238E27FC236}">
                <a16:creationId xmlns:a16="http://schemas.microsoft.com/office/drawing/2014/main" id="{12208529-9C32-B925-4718-7999420F1714}"/>
              </a:ext>
            </a:extLst>
          </p:cNvPr>
          <p:cNvSpPr/>
          <p:nvPr/>
        </p:nvSpPr>
        <p:spPr>
          <a:xfrm>
            <a:off x="5478972" y="3596938"/>
            <a:ext cx="1217684" cy="207749"/>
          </a:xfrm>
          <a:prstGeom prst="rect">
            <a:avLst/>
          </a:prstGeom>
          <a:solidFill>
            <a:schemeClr val="accent6">
              <a:lumMod val="60000"/>
              <a:lumOff val="40000"/>
            </a:schemeClr>
          </a:solidFill>
          <a:ln>
            <a:noFill/>
          </a:ln>
        </p:spPr>
        <p:txBody>
          <a:bodyPr spcFirstLastPara="1" wrap="square" lIns="68569" tIns="34275" rIns="68569" bIns="34275"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000000"/>
              </a:solidFill>
              <a:effectLst/>
              <a:uLnTx/>
              <a:uFillTx/>
              <a:latin typeface="Arial"/>
              <a:ea typeface="Arial"/>
              <a:cs typeface="Arial"/>
              <a:sym typeface="Arial"/>
            </a:endParaRPr>
          </a:p>
        </p:txBody>
      </p:sp>
      <p:sp>
        <p:nvSpPr>
          <p:cNvPr id="11" name="Google Shape;365;p24">
            <a:extLst>
              <a:ext uri="{FF2B5EF4-FFF2-40B4-BE49-F238E27FC236}">
                <a16:creationId xmlns:a16="http://schemas.microsoft.com/office/drawing/2014/main" id="{41E69394-DFB7-0E2A-CF7A-577677471A28}"/>
              </a:ext>
            </a:extLst>
          </p:cNvPr>
          <p:cNvSpPr/>
          <p:nvPr/>
        </p:nvSpPr>
        <p:spPr>
          <a:xfrm>
            <a:off x="6688805" y="4196485"/>
            <a:ext cx="1266682" cy="207749"/>
          </a:xfrm>
          <a:prstGeom prst="rect">
            <a:avLst/>
          </a:prstGeom>
          <a:solidFill>
            <a:schemeClr val="accent6">
              <a:lumMod val="60000"/>
              <a:lumOff val="40000"/>
            </a:schemeClr>
          </a:solidFill>
          <a:ln>
            <a:noFill/>
          </a:ln>
        </p:spPr>
        <p:txBody>
          <a:bodyPr spcFirstLastPara="1" wrap="square" lIns="68569" tIns="34275" rIns="68569" bIns="34275"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Arial"/>
              <a:cs typeface="Arial"/>
              <a:sym typeface="Arial"/>
            </a:endParaRPr>
          </a:p>
        </p:txBody>
      </p:sp>
      <p:sp>
        <p:nvSpPr>
          <p:cNvPr id="12" name="Google Shape;366;p24">
            <a:extLst>
              <a:ext uri="{FF2B5EF4-FFF2-40B4-BE49-F238E27FC236}">
                <a16:creationId xmlns:a16="http://schemas.microsoft.com/office/drawing/2014/main" id="{90783B63-ECA9-1CCA-D5E1-0784934EAE3B}"/>
              </a:ext>
            </a:extLst>
          </p:cNvPr>
          <p:cNvSpPr/>
          <p:nvPr/>
        </p:nvSpPr>
        <p:spPr>
          <a:xfrm>
            <a:off x="7955486" y="4766662"/>
            <a:ext cx="1274109" cy="207749"/>
          </a:xfrm>
          <a:prstGeom prst="rect">
            <a:avLst/>
          </a:prstGeom>
          <a:solidFill>
            <a:schemeClr val="accent6">
              <a:lumMod val="60000"/>
              <a:lumOff val="40000"/>
            </a:schemeClr>
          </a:solidFill>
          <a:ln>
            <a:noFill/>
          </a:ln>
        </p:spPr>
        <p:txBody>
          <a:bodyPr spcFirstLastPara="1" wrap="square" lIns="68569" tIns="34275" rIns="68569" bIns="34275"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Arial"/>
              <a:cs typeface="Arial"/>
              <a:sym typeface="Arial"/>
            </a:endParaRPr>
          </a:p>
        </p:txBody>
      </p:sp>
      <p:sp>
        <p:nvSpPr>
          <p:cNvPr id="13" name="Google Shape;367;p24">
            <a:extLst>
              <a:ext uri="{FF2B5EF4-FFF2-40B4-BE49-F238E27FC236}">
                <a16:creationId xmlns:a16="http://schemas.microsoft.com/office/drawing/2014/main" id="{8D89FB74-3F1C-83CF-E12A-E7E95CF8305A}"/>
              </a:ext>
            </a:extLst>
          </p:cNvPr>
          <p:cNvSpPr/>
          <p:nvPr/>
        </p:nvSpPr>
        <p:spPr>
          <a:xfrm>
            <a:off x="9183185" y="5432564"/>
            <a:ext cx="1274109" cy="241541"/>
          </a:xfrm>
          <a:prstGeom prst="rect">
            <a:avLst/>
          </a:prstGeom>
          <a:solidFill>
            <a:schemeClr val="accent6">
              <a:lumMod val="60000"/>
              <a:lumOff val="40000"/>
            </a:schemeClr>
          </a:solidFill>
          <a:ln>
            <a:noFill/>
          </a:ln>
        </p:spPr>
        <p:txBody>
          <a:bodyPr spcFirstLastPara="1" wrap="square" lIns="68569" tIns="34275" rIns="68569" bIns="34275"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highlight>
                <a:srgbClr val="00FF00"/>
              </a:highlight>
              <a:uLnTx/>
              <a:uFillTx/>
              <a:latin typeface="Arial"/>
              <a:ea typeface="Arial"/>
              <a:cs typeface="Arial"/>
              <a:sym typeface="Arial"/>
            </a:endParaRPr>
          </a:p>
        </p:txBody>
      </p:sp>
      <p:sp>
        <p:nvSpPr>
          <p:cNvPr id="14" name="Google Shape;368;p24">
            <a:extLst>
              <a:ext uri="{FF2B5EF4-FFF2-40B4-BE49-F238E27FC236}">
                <a16:creationId xmlns:a16="http://schemas.microsoft.com/office/drawing/2014/main" id="{9AAD0836-E028-9F7C-911C-03C14E3F4387}"/>
              </a:ext>
            </a:extLst>
          </p:cNvPr>
          <p:cNvSpPr/>
          <p:nvPr/>
        </p:nvSpPr>
        <p:spPr>
          <a:xfrm>
            <a:off x="10457294" y="6269251"/>
            <a:ext cx="1295368" cy="207749"/>
          </a:xfrm>
          <a:prstGeom prst="rect">
            <a:avLst/>
          </a:prstGeom>
          <a:solidFill>
            <a:schemeClr val="accent6">
              <a:lumMod val="60000"/>
              <a:lumOff val="40000"/>
            </a:schemeClr>
          </a:solidFill>
          <a:ln>
            <a:noFill/>
          </a:ln>
        </p:spPr>
        <p:txBody>
          <a:bodyPr spcFirstLastPara="1" wrap="square" lIns="68569" tIns="34275" rIns="68569" bIns="34275"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latin typeface="Arial"/>
              <a:ea typeface="Arial"/>
              <a:cs typeface="Arial"/>
              <a:sym typeface="Arial"/>
            </a:endParaRPr>
          </a:p>
        </p:txBody>
      </p:sp>
      <p:sp>
        <p:nvSpPr>
          <p:cNvPr id="15" name="Google Shape;370;p24">
            <a:extLst>
              <a:ext uri="{FF2B5EF4-FFF2-40B4-BE49-F238E27FC236}">
                <a16:creationId xmlns:a16="http://schemas.microsoft.com/office/drawing/2014/main" id="{7D270CF6-456C-FC75-EA10-464819A8B552}"/>
              </a:ext>
            </a:extLst>
          </p:cNvPr>
          <p:cNvSpPr txBox="1"/>
          <p:nvPr/>
        </p:nvSpPr>
        <p:spPr>
          <a:xfrm>
            <a:off x="12581855" y="2431756"/>
            <a:ext cx="802879" cy="623217"/>
          </a:xfrm>
          <a:prstGeom prst="rect">
            <a:avLst/>
          </a:prstGeom>
          <a:noFill/>
          <a:ln>
            <a:noFill/>
          </a:ln>
        </p:spPr>
        <p:txBody>
          <a:bodyPr spcFirstLastPara="1" wrap="square" lIns="68569" tIns="34275" rIns="68569" bIns="34275" anchor="t"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04/05/</a:t>
            </a:r>
            <a:endParaRPr kumimoji="0"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2024</a:t>
            </a:r>
            <a:endParaRPr kumimoji="0"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endParaRPr>
          </a:p>
        </p:txBody>
      </p:sp>
      <p:sp>
        <p:nvSpPr>
          <p:cNvPr id="16" name="Google Shape;371;p24">
            <a:extLst>
              <a:ext uri="{FF2B5EF4-FFF2-40B4-BE49-F238E27FC236}">
                <a16:creationId xmlns:a16="http://schemas.microsoft.com/office/drawing/2014/main" id="{E3F4D556-C5E2-73E7-251A-F3B74BC91411}"/>
              </a:ext>
            </a:extLst>
          </p:cNvPr>
          <p:cNvSpPr txBox="1"/>
          <p:nvPr/>
        </p:nvSpPr>
        <p:spPr>
          <a:xfrm>
            <a:off x="11339100" y="2431756"/>
            <a:ext cx="802879" cy="623217"/>
          </a:xfrm>
          <a:prstGeom prst="rect">
            <a:avLst/>
          </a:prstGeom>
          <a:noFill/>
          <a:ln>
            <a:noFill/>
          </a:ln>
        </p:spPr>
        <p:txBody>
          <a:bodyPr spcFirstLastPara="1" wrap="square" lIns="68569" tIns="34275" rIns="68569" bIns="34275" anchor="t"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prstClr val="white"/>
                </a:solidFill>
                <a:latin typeface="Times New Roman" panose="02020603050405020304" pitchFamily="18" charset="0"/>
                <a:ea typeface="Century Gothic"/>
                <a:cs typeface="Times New Roman" panose="02020603050405020304" pitchFamily="18" charset="0"/>
                <a:sym typeface="Century Gothic"/>
              </a:rPr>
              <a:t>20</a:t>
            </a:r>
            <a:r>
              <a:rPr kumimoji="0" lang="en-US"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/04/</a:t>
            </a:r>
            <a:endParaRPr kumimoji="0"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2024</a:t>
            </a:r>
            <a:endParaRPr kumimoji="0"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endParaRPr>
          </a:p>
        </p:txBody>
      </p:sp>
      <p:sp>
        <p:nvSpPr>
          <p:cNvPr id="17" name="Google Shape;372;p24">
            <a:extLst>
              <a:ext uri="{FF2B5EF4-FFF2-40B4-BE49-F238E27FC236}">
                <a16:creationId xmlns:a16="http://schemas.microsoft.com/office/drawing/2014/main" id="{3DC40242-852C-AB1C-6074-AC067BE7E6BC}"/>
              </a:ext>
            </a:extLst>
          </p:cNvPr>
          <p:cNvSpPr txBox="1"/>
          <p:nvPr/>
        </p:nvSpPr>
        <p:spPr>
          <a:xfrm>
            <a:off x="10152707" y="2431756"/>
            <a:ext cx="802879" cy="623217"/>
          </a:xfrm>
          <a:prstGeom prst="rect">
            <a:avLst/>
          </a:prstGeom>
          <a:noFill/>
          <a:ln>
            <a:noFill/>
          </a:ln>
        </p:spPr>
        <p:txBody>
          <a:bodyPr spcFirstLastPara="1" wrap="square" lIns="68569" tIns="34275" rIns="68569" bIns="34275" anchor="t"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0</a:t>
            </a:r>
            <a:r>
              <a:rPr lang="en-US" b="1" dirty="0">
                <a:solidFill>
                  <a:prstClr val="white"/>
                </a:solidFill>
                <a:latin typeface="Times New Roman" panose="02020603050405020304" pitchFamily="18" charset="0"/>
                <a:ea typeface="Century Gothic"/>
                <a:cs typeface="Times New Roman" panose="02020603050405020304" pitchFamily="18" charset="0"/>
                <a:sym typeface="Century Gothic"/>
              </a:rPr>
              <a:t>3</a:t>
            </a:r>
            <a:r>
              <a:rPr kumimoji="0" lang="en-US"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/01/</a:t>
            </a:r>
            <a:endParaRPr kumimoji="0"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2024</a:t>
            </a:r>
            <a:endParaRPr kumimoji="0" sz="1800" b="1" i="0" u="none" strike="noStrike" kern="120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endParaRPr>
          </a:p>
        </p:txBody>
      </p:sp>
      <p:sp>
        <p:nvSpPr>
          <p:cNvPr id="18" name="Google Shape;373;p24">
            <a:extLst>
              <a:ext uri="{FF2B5EF4-FFF2-40B4-BE49-F238E27FC236}">
                <a16:creationId xmlns:a16="http://schemas.microsoft.com/office/drawing/2014/main" id="{E865BC97-5E5B-A25A-5BB4-8644DFFC2378}"/>
              </a:ext>
            </a:extLst>
          </p:cNvPr>
          <p:cNvSpPr txBox="1"/>
          <p:nvPr/>
        </p:nvSpPr>
        <p:spPr>
          <a:xfrm>
            <a:off x="8885256" y="2427386"/>
            <a:ext cx="768304" cy="623217"/>
          </a:xfrm>
          <a:prstGeom prst="rect">
            <a:avLst/>
          </a:prstGeom>
          <a:noFill/>
          <a:ln>
            <a:noFill/>
          </a:ln>
        </p:spPr>
        <p:txBody>
          <a:bodyPr spcFirstLastPara="1" wrap="square" lIns="68569" tIns="34275" rIns="68569" bIns="34275" anchor="t"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22/12/</a:t>
            </a:r>
            <a:endParaRPr kumimoji="0" sz="1800" b="1" i="0" u="none" strike="noStrike" kern="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2023</a:t>
            </a:r>
            <a:endParaRPr kumimoji="0" sz="1800" b="0" i="0" u="none" strike="noStrike" kern="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19" name="Google Shape;374;p24">
            <a:extLst>
              <a:ext uri="{FF2B5EF4-FFF2-40B4-BE49-F238E27FC236}">
                <a16:creationId xmlns:a16="http://schemas.microsoft.com/office/drawing/2014/main" id="{7840D60F-D713-73A0-7ECD-3DABDA99676F}"/>
              </a:ext>
            </a:extLst>
          </p:cNvPr>
          <p:cNvSpPr txBox="1"/>
          <p:nvPr/>
        </p:nvSpPr>
        <p:spPr>
          <a:xfrm>
            <a:off x="7553644" y="2431756"/>
            <a:ext cx="728551" cy="623217"/>
          </a:xfrm>
          <a:prstGeom prst="rect">
            <a:avLst/>
          </a:prstGeom>
          <a:noFill/>
          <a:ln>
            <a:noFill/>
          </a:ln>
        </p:spPr>
        <p:txBody>
          <a:bodyPr spcFirstLastPara="1" wrap="square" lIns="68569" tIns="34275" rIns="68569" bIns="34275" anchor="t"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15/11/</a:t>
            </a:r>
            <a:endParaRPr kumimoji="0" sz="1800" b="1" i="0" u="none" strike="noStrike" kern="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2023</a:t>
            </a:r>
            <a:endParaRPr kumimoji="0" sz="1800" b="0" i="0" u="none" strike="noStrike" kern="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20" name="Google Shape;375;p24">
            <a:extLst>
              <a:ext uri="{FF2B5EF4-FFF2-40B4-BE49-F238E27FC236}">
                <a16:creationId xmlns:a16="http://schemas.microsoft.com/office/drawing/2014/main" id="{D861A811-3249-6732-4986-1FA7289B42DE}"/>
              </a:ext>
            </a:extLst>
          </p:cNvPr>
          <p:cNvSpPr txBox="1"/>
          <p:nvPr/>
        </p:nvSpPr>
        <p:spPr>
          <a:xfrm>
            <a:off x="6384764" y="2427385"/>
            <a:ext cx="867350" cy="623217"/>
          </a:xfrm>
          <a:prstGeom prst="rect">
            <a:avLst/>
          </a:prstGeom>
          <a:noFill/>
          <a:ln>
            <a:noFill/>
          </a:ln>
        </p:spPr>
        <p:txBody>
          <a:bodyPr spcFirstLastPara="1" wrap="square" lIns="68569" tIns="34275" rIns="68569" bIns="34275" anchor="t"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01/11/</a:t>
            </a:r>
            <a:endParaRPr kumimoji="0" sz="1800" b="1" i="0" u="none" strike="noStrike" kern="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0" cap="none" spc="0" normalizeH="0" baseline="0" noProof="0" dirty="0">
                <a:ln>
                  <a:noFill/>
                </a:ln>
                <a:solidFill>
                  <a:prstClr val="white"/>
                </a:solidFill>
                <a:effectLst/>
                <a:uLnTx/>
                <a:uFillTx/>
                <a:latin typeface="Times New Roman" panose="02020603050405020304" pitchFamily="18" charset="0"/>
                <a:ea typeface="Century Gothic"/>
                <a:cs typeface="Times New Roman" panose="02020603050405020304" pitchFamily="18" charset="0"/>
                <a:sym typeface="Century Gothic"/>
              </a:rPr>
              <a:t>2023</a:t>
            </a:r>
            <a:endParaRPr kumimoji="0" sz="1800" b="0" i="0" u="none" strike="noStrike" kern="0" cap="none" spc="0" normalizeH="0" baseline="0" noProof="0" dirty="0">
              <a:ln>
                <a:noFill/>
              </a:ln>
              <a:solidFill>
                <a:prstClr val="white"/>
              </a:solidFill>
              <a:effectLst/>
              <a:uLnTx/>
              <a:uFillTx/>
              <a:latin typeface="Times New Roman" panose="02020603050405020304" pitchFamily="18" charset="0"/>
              <a:ea typeface="+mn-ea"/>
              <a:cs typeface="Times New Roman" panose="02020603050405020304" pitchFamily="18" charset="0"/>
            </a:endParaRPr>
          </a:p>
        </p:txBody>
      </p:sp>
      <p:sp>
        <p:nvSpPr>
          <p:cNvPr id="21" name="Google Shape;376;p24">
            <a:extLst>
              <a:ext uri="{FF2B5EF4-FFF2-40B4-BE49-F238E27FC236}">
                <a16:creationId xmlns:a16="http://schemas.microsoft.com/office/drawing/2014/main" id="{650668A3-116C-F628-D30D-E1E2ED92AFEE}"/>
              </a:ext>
            </a:extLst>
          </p:cNvPr>
          <p:cNvSpPr/>
          <p:nvPr/>
        </p:nvSpPr>
        <p:spPr>
          <a:xfrm>
            <a:off x="11752662" y="6953951"/>
            <a:ext cx="1230633" cy="207749"/>
          </a:xfrm>
          <a:prstGeom prst="rect">
            <a:avLst/>
          </a:prstGeom>
          <a:solidFill>
            <a:srgbClr val="00B0F0"/>
          </a:solidFill>
          <a:ln>
            <a:noFill/>
          </a:ln>
        </p:spPr>
        <p:txBody>
          <a:bodyPr spcFirstLastPara="1" wrap="square" lIns="68569" tIns="34275" rIns="68569" bIns="34275" anchor="ctr" anchorCtr="0">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latin typeface="Arial"/>
              <a:ea typeface="Arial"/>
              <a:cs typeface="Arial"/>
              <a:sym typeface="Arial"/>
            </a:endParaRPr>
          </a:p>
        </p:txBody>
      </p:sp>
      <p:sp>
        <p:nvSpPr>
          <p:cNvPr id="22" name="TextBox 21">
            <a:extLst>
              <a:ext uri="{FF2B5EF4-FFF2-40B4-BE49-F238E27FC236}">
                <a16:creationId xmlns:a16="http://schemas.microsoft.com/office/drawing/2014/main" id="{53AC9D92-123F-8C42-ECAF-9A6759A8F145}"/>
              </a:ext>
            </a:extLst>
          </p:cNvPr>
          <p:cNvSpPr txBox="1"/>
          <p:nvPr/>
        </p:nvSpPr>
        <p:spPr>
          <a:xfrm>
            <a:off x="11874500" y="6589203"/>
            <a:ext cx="1016000"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Planned</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3" name="TextBox 22">
            <a:extLst>
              <a:ext uri="{FF2B5EF4-FFF2-40B4-BE49-F238E27FC236}">
                <a16:creationId xmlns:a16="http://schemas.microsoft.com/office/drawing/2014/main" id="{D13BE6AD-C26F-276B-1520-E492EBB2FC7B}"/>
              </a:ext>
            </a:extLst>
          </p:cNvPr>
          <p:cNvSpPr txBox="1"/>
          <p:nvPr/>
        </p:nvSpPr>
        <p:spPr>
          <a:xfrm>
            <a:off x="10524975" y="5858395"/>
            <a:ext cx="1230633"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prstClr val="white"/>
                </a:solidFill>
                <a:latin typeface="Calibri" panose="020F0502020204030204"/>
              </a:rPr>
              <a:t>Completed</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4" name="TextBox 23">
            <a:extLst>
              <a:ext uri="{FF2B5EF4-FFF2-40B4-BE49-F238E27FC236}">
                <a16:creationId xmlns:a16="http://schemas.microsoft.com/office/drawing/2014/main" id="{C519282E-BE5F-0880-1141-89C5659C2239}"/>
              </a:ext>
            </a:extLst>
          </p:cNvPr>
          <p:cNvSpPr txBox="1"/>
          <p:nvPr/>
        </p:nvSpPr>
        <p:spPr>
          <a:xfrm>
            <a:off x="9183184" y="5074862"/>
            <a:ext cx="1266681"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prstClr val="white"/>
                </a:solidFill>
                <a:latin typeface="Calibri" panose="020F0502020204030204"/>
              </a:rPr>
              <a:t>Completed</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5" name="TextBox 24">
            <a:extLst>
              <a:ext uri="{FF2B5EF4-FFF2-40B4-BE49-F238E27FC236}">
                <a16:creationId xmlns:a16="http://schemas.microsoft.com/office/drawing/2014/main" id="{7A6E98A2-08E2-36CD-DCD4-BB2B30E134DD}"/>
              </a:ext>
            </a:extLst>
          </p:cNvPr>
          <p:cNvSpPr txBox="1"/>
          <p:nvPr/>
        </p:nvSpPr>
        <p:spPr>
          <a:xfrm>
            <a:off x="5454473" y="3211664"/>
            <a:ext cx="1266682"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Completed</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 name="TextBox 25">
            <a:extLst>
              <a:ext uri="{FF2B5EF4-FFF2-40B4-BE49-F238E27FC236}">
                <a16:creationId xmlns:a16="http://schemas.microsoft.com/office/drawing/2014/main" id="{ED1BEC19-5A48-4880-D81C-0AD1BF875F39}"/>
              </a:ext>
            </a:extLst>
          </p:cNvPr>
          <p:cNvSpPr txBox="1"/>
          <p:nvPr/>
        </p:nvSpPr>
        <p:spPr>
          <a:xfrm>
            <a:off x="8002726" y="4451273"/>
            <a:ext cx="1266682"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prstClr val="white"/>
                </a:solidFill>
                <a:latin typeface="Calibri" panose="020F0502020204030204"/>
              </a:rPr>
              <a:t>Completed</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7" name="TextBox 26">
            <a:extLst>
              <a:ext uri="{FF2B5EF4-FFF2-40B4-BE49-F238E27FC236}">
                <a16:creationId xmlns:a16="http://schemas.microsoft.com/office/drawing/2014/main" id="{5CD0C0CD-48A2-F583-0D00-21F565430A07}"/>
              </a:ext>
            </a:extLst>
          </p:cNvPr>
          <p:cNvSpPr txBox="1"/>
          <p:nvPr/>
        </p:nvSpPr>
        <p:spPr>
          <a:xfrm>
            <a:off x="6696231" y="3819907"/>
            <a:ext cx="1266682" cy="369332"/>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Completed</a:t>
            </a:r>
            <a:endParaRPr kumimoji="0" lang="en-IN"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8" name="Google Shape;360;p24">
            <a:extLst>
              <a:ext uri="{FF2B5EF4-FFF2-40B4-BE49-F238E27FC236}">
                <a16:creationId xmlns:a16="http://schemas.microsoft.com/office/drawing/2014/main" id="{3D7A7361-7576-61B9-FE91-03BC2F66BDBC}"/>
              </a:ext>
            </a:extLst>
          </p:cNvPr>
          <p:cNvSpPr txBox="1"/>
          <p:nvPr/>
        </p:nvSpPr>
        <p:spPr>
          <a:xfrm>
            <a:off x="3535602" y="1567124"/>
            <a:ext cx="9493186" cy="434749"/>
          </a:xfrm>
          <a:prstGeom prst="rect">
            <a:avLst/>
          </a:prstGeom>
          <a:solidFill>
            <a:srgbClr val="00B050"/>
          </a:solidFill>
          <a:ln>
            <a:noFill/>
          </a:ln>
        </p:spPr>
        <p:txBody>
          <a:bodyPr spcFirstLastPara="1" wrap="square" lIns="68569" tIns="34275" rIns="68569" bIns="34275" anchor="ctr" anchorCtr="0">
            <a:noAutofit/>
          </a:bodyPr>
          <a:lstStyle/>
          <a:p>
            <a:pPr marL="0" marR="0" lvl="0" indent="0" algn="ctr" defTabSz="914400" rtl="0" eaLnBrk="1" fontAlgn="auto" latinLnBrk="0" hangingPunct="1">
              <a:lnSpc>
                <a:spcPct val="100000"/>
              </a:lnSpc>
              <a:spcBef>
                <a:spcPts val="0"/>
              </a:spcBef>
              <a:spcAft>
                <a:spcPts val="0"/>
              </a:spcAft>
              <a:buClr>
                <a:prstClr val="white"/>
              </a:buClr>
              <a:buSzPts val="3000"/>
              <a:buFontTx/>
              <a:buNone/>
              <a:tabLst/>
              <a:defRPr/>
            </a:pPr>
            <a:r>
              <a:rPr kumimoji="0" lang="en-US" sz="2400" b="1" i="0" u="none" strike="noStrike" kern="1200" cap="none" spc="0" normalizeH="0" baseline="0" noProof="0" dirty="0">
                <a:ln>
                  <a:noFill/>
                </a:ln>
                <a:solidFill>
                  <a:prstClr val="white"/>
                </a:solidFill>
                <a:effectLst/>
                <a:uLnTx/>
                <a:uFillTx/>
                <a:latin typeface="Times New Roman" panose="02020603050405020304" pitchFamily="18" charset="0"/>
                <a:ea typeface="Cambria"/>
                <a:cs typeface="Times New Roman" panose="02020603050405020304" pitchFamily="18" charset="0"/>
                <a:sym typeface="Cambria"/>
              </a:rPr>
              <a:t>Gantt Chart</a:t>
            </a:r>
          </a:p>
        </p:txBody>
      </p:sp>
    </p:spTree>
    <p:extLst>
      <p:ext uri="{BB962C8B-B14F-4D97-AF65-F5344CB8AC3E}">
        <p14:creationId xmlns:p14="http://schemas.microsoft.com/office/powerpoint/2010/main" val="22833759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25843"/>
            <a:ext cx="14630400" cy="8229600"/>
          </a:xfrm>
          <a:prstGeom prst="rect">
            <a:avLst/>
          </a:prstGeom>
          <a:solidFill>
            <a:srgbClr val="241631"/>
          </a:solidFill>
          <a:ln/>
        </p:spPr>
        <p:txBody>
          <a:bodyPr/>
          <a:lstStyle/>
          <a:p>
            <a:endParaRPr lang="en-IN" dirty="0"/>
          </a:p>
        </p:txBody>
      </p:sp>
      <p:sp>
        <p:nvSpPr>
          <p:cNvPr id="4" name="Text 2"/>
          <p:cNvSpPr/>
          <p:nvPr/>
        </p:nvSpPr>
        <p:spPr>
          <a:xfrm>
            <a:off x="2037993" y="3416618"/>
            <a:ext cx="9867900" cy="694373"/>
          </a:xfrm>
          <a:prstGeom prst="rect">
            <a:avLst/>
          </a:prstGeom>
          <a:noFill/>
          <a:ln/>
        </p:spPr>
        <p:txBody>
          <a:bodyPr wrap="none" rtlCol="0" anchor="t"/>
          <a:lstStyle/>
          <a:p>
            <a:pPr marL="0" indent="0">
              <a:lnSpc>
                <a:spcPts val="5468"/>
              </a:lnSpc>
              <a:buNone/>
            </a:pPr>
            <a:endParaRPr lang="en-US" sz="4374" dirty="0"/>
          </a:p>
        </p:txBody>
      </p:sp>
      <p:sp>
        <p:nvSpPr>
          <p:cNvPr id="6" name="Text 4"/>
          <p:cNvSpPr/>
          <p:nvPr/>
        </p:nvSpPr>
        <p:spPr>
          <a:xfrm>
            <a:off x="2260163" y="4666417"/>
            <a:ext cx="2221944" cy="347186"/>
          </a:xfrm>
          <a:prstGeom prst="rect">
            <a:avLst/>
          </a:prstGeom>
          <a:noFill/>
          <a:ln/>
        </p:spPr>
        <p:txBody>
          <a:bodyPr wrap="none" rtlCol="0" anchor="t"/>
          <a:lstStyle/>
          <a:p>
            <a:pPr marL="0" indent="0">
              <a:lnSpc>
                <a:spcPts val="2734"/>
              </a:lnSpc>
              <a:buNone/>
            </a:pPr>
            <a:endParaRPr lang="en-US" sz="2187" dirty="0"/>
          </a:p>
        </p:txBody>
      </p:sp>
      <p:sp>
        <p:nvSpPr>
          <p:cNvPr id="7" name="Text 5"/>
          <p:cNvSpPr/>
          <p:nvPr/>
        </p:nvSpPr>
        <p:spPr>
          <a:xfrm>
            <a:off x="2260163" y="5235773"/>
            <a:ext cx="2925723" cy="1777008"/>
          </a:xfrm>
          <a:prstGeom prst="rect">
            <a:avLst/>
          </a:prstGeom>
          <a:noFill/>
          <a:ln/>
        </p:spPr>
        <p:txBody>
          <a:bodyPr wrap="square" rtlCol="0" anchor="t"/>
          <a:lstStyle/>
          <a:p>
            <a:pPr marL="0" indent="0">
              <a:lnSpc>
                <a:spcPts val="2799"/>
              </a:lnSpc>
              <a:buNone/>
            </a:pPr>
            <a:endParaRPr lang="en-US" sz="1750" dirty="0"/>
          </a:p>
        </p:txBody>
      </p:sp>
      <p:sp>
        <p:nvSpPr>
          <p:cNvPr id="10" name="Text 8"/>
          <p:cNvSpPr/>
          <p:nvPr/>
        </p:nvSpPr>
        <p:spPr>
          <a:xfrm>
            <a:off x="5852398" y="5235773"/>
            <a:ext cx="2925723" cy="2132409"/>
          </a:xfrm>
          <a:prstGeom prst="rect">
            <a:avLst/>
          </a:prstGeom>
          <a:noFill/>
          <a:ln/>
        </p:spPr>
        <p:txBody>
          <a:bodyPr wrap="square" rtlCol="0" anchor="t"/>
          <a:lstStyle/>
          <a:p>
            <a:pPr marL="0" indent="0">
              <a:lnSpc>
                <a:spcPts val="2799"/>
              </a:lnSpc>
              <a:buNone/>
            </a:pPr>
            <a:endParaRPr lang="en-US" sz="1750" dirty="0"/>
          </a:p>
        </p:txBody>
      </p:sp>
      <p:sp>
        <p:nvSpPr>
          <p:cNvPr id="11" name="Shape 9"/>
          <p:cNvSpPr/>
          <p:nvPr/>
        </p:nvSpPr>
        <p:spPr>
          <a:xfrm>
            <a:off x="374573" y="4230477"/>
            <a:ext cx="13352444" cy="3448280"/>
          </a:xfrm>
          <a:prstGeom prst="roundRect">
            <a:avLst>
              <a:gd name="adj" fmla="val 0"/>
            </a:avLst>
          </a:prstGeom>
          <a:solidFill>
            <a:srgbClr val="312140"/>
          </a:solidFill>
          <a:ln/>
        </p:spPr>
        <p:txBody>
          <a:bodyPr/>
          <a:lstStyle/>
          <a:p>
            <a:pPr marL="0" indent="0" algn="just">
              <a:lnSpc>
                <a:spcPts val="2799"/>
              </a:lnSpc>
              <a:buNone/>
            </a:pPr>
            <a:endParaRPr lang="en-US" sz="1800" b="0" i="0" dirty="0">
              <a:solidFill>
                <a:srgbClr val="D1D5DB"/>
              </a:solidFill>
              <a:effectLst/>
              <a:latin typeface="Fira Sans" panose="020B0503050000020004" pitchFamily="34" charset="0"/>
            </a:endParaRPr>
          </a:p>
        </p:txBody>
      </p:sp>
      <p:sp>
        <p:nvSpPr>
          <p:cNvPr id="13" name="Text 11"/>
          <p:cNvSpPr/>
          <p:nvPr/>
        </p:nvSpPr>
        <p:spPr>
          <a:xfrm>
            <a:off x="715923" y="4380249"/>
            <a:ext cx="12512040" cy="3951564"/>
          </a:xfrm>
          <a:prstGeom prst="rect">
            <a:avLst/>
          </a:prstGeom>
          <a:noFill/>
          <a:ln/>
        </p:spPr>
        <p:txBody>
          <a:bodyPr wrap="square" rtlCol="0" anchor="t"/>
          <a:lstStyle/>
          <a:p>
            <a:pPr marL="0" indent="0" algn="just">
              <a:lnSpc>
                <a:spcPct val="150000"/>
              </a:lnSpc>
              <a:buNone/>
            </a:pPr>
            <a:endParaRPr lang="en-US" sz="1750" dirty="0">
              <a:latin typeface="Fira Sans" panose="020B0503050000020004" pitchFamily="34" charset="0"/>
              <a:cs typeface="Times New Roman" panose="02020603050405020304" pitchFamily="18" charset="0"/>
            </a:endParaRPr>
          </a:p>
        </p:txBody>
      </p:sp>
      <p:pic>
        <p:nvPicPr>
          <p:cNvPr id="1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16" name="TextBox 15">
            <a:extLst>
              <a:ext uri="{FF2B5EF4-FFF2-40B4-BE49-F238E27FC236}">
                <a16:creationId xmlns:a16="http://schemas.microsoft.com/office/drawing/2014/main" id="{5DB0F26D-1C26-40AF-B9BE-4C89E368CECC}"/>
              </a:ext>
            </a:extLst>
          </p:cNvPr>
          <p:cNvSpPr txBox="1"/>
          <p:nvPr/>
        </p:nvSpPr>
        <p:spPr>
          <a:xfrm>
            <a:off x="715923" y="3155896"/>
            <a:ext cx="4130040" cy="1377300"/>
          </a:xfrm>
          <a:prstGeom prst="rect">
            <a:avLst/>
          </a:prstGeom>
          <a:noFill/>
        </p:spPr>
        <p:txBody>
          <a:bodyPr wrap="square" rtlCol="0">
            <a:spAutoFit/>
          </a:bodyPr>
          <a:lstStyle/>
          <a:p>
            <a:r>
              <a:rPr lang="en-US" sz="4000" b="1" dirty="0">
                <a:solidFill>
                  <a:srgbClr val="FF726D"/>
                </a:solidFill>
                <a:latin typeface="Inconsolata" pitchFamily="34" charset="0"/>
                <a:ea typeface="Inconsolata" pitchFamily="34" charset="-122"/>
                <a:cs typeface="Inconsolata" pitchFamily="34" charset="-120"/>
              </a:rPr>
              <a:t>Conclusion</a:t>
            </a:r>
            <a:endParaRPr lang="en-US" sz="4000" dirty="0"/>
          </a:p>
          <a:p>
            <a:endParaRPr lang="en-IN" sz="4350" b="1" dirty="0">
              <a:solidFill>
                <a:srgbClr val="FF726D"/>
              </a:solidFill>
              <a:latin typeface="Inconsolata" pitchFamily="1" charset="0"/>
              <a:ea typeface="Inconsolata" pitchFamily="1" charset="0"/>
            </a:endParaRPr>
          </a:p>
        </p:txBody>
      </p:sp>
      <p:sp>
        <p:nvSpPr>
          <p:cNvPr id="5" name="TextBox 4">
            <a:extLst>
              <a:ext uri="{FF2B5EF4-FFF2-40B4-BE49-F238E27FC236}">
                <a16:creationId xmlns:a16="http://schemas.microsoft.com/office/drawing/2014/main" id="{DC59BD54-C2E8-CE06-0A1F-879A32E9E832}"/>
              </a:ext>
            </a:extLst>
          </p:cNvPr>
          <p:cNvSpPr txBox="1"/>
          <p:nvPr/>
        </p:nvSpPr>
        <p:spPr>
          <a:xfrm>
            <a:off x="550843" y="4428781"/>
            <a:ext cx="12905159" cy="2958117"/>
          </a:xfrm>
          <a:prstGeom prst="rect">
            <a:avLst/>
          </a:prstGeom>
          <a:noFill/>
        </p:spPr>
        <p:txBody>
          <a:bodyPr wrap="square" rtlCol="0">
            <a:spAutoFit/>
          </a:bodyPr>
          <a:lstStyle/>
          <a:p>
            <a:pPr marL="0" indent="0" algn="just">
              <a:lnSpc>
                <a:spcPct val="150000"/>
              </a:lnSpc>
              <a:buNone/>
            </a:pPr>
            <a:r>
              <a:rPr lang="en-US" b="0" i="0" dirty="0">
                <a:solidFill>
                  <a:srgbClr val="D1D5DB"/>
                </a:solidFill>
                <a:effectLst/>
                <a:latin typeface="Fira Sans" panose="020B0503050000020004" pitchFamily="34" charset="0"/>
              </a:rPr>
              <a:t>In closing, blockchain-based crowdfunding offers a game-changing solution for raising funds efficiently and effectively. It enables global connectivity, allowing projects to connect with supporters from around the world, transcending geographical constraints. The heightened levels of security, transparency, and trust associated with this technology significantly elevate the prospects of campaign success. By embracing blockchain, projects can tap into a vast and borderless network of backers who share their vision. This innovation is revolutionizing the crowdfunding landscape and empowering ventures to bring their ideas to fruition with greater confidence. It's not just about raising funds; it's about forging a global community of support for your project.</a:t>
            </a:r>
            <a:endParaRPr lang="en-US" dirty="0">
              <a:latin typeface="Fira Sans" panose="020B0503050000020004" pitchFamily="34" charset="0"/>
            </a:endParaRPr>
          </a:p>
        </p:txBody>
      </p:sp>
    </p:spTree>
    <p:extLst>
      <p:ext uri="{BB962C8B-B14F-4D97-AF65-F5344CB8AC3E}">
        <p14:creationId xmlns:p14="http://schemas.microsoft.com/office/powerpoint/2010/main" val="9340401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38780"/>
            <a:ext cx="14630400" cy="8229600"/>
          </a:xfrm>
          <a:prstGeom prst="rect">
            <a:avLst/>
          </a:prstGeom>
          <a:solidFill>
            <a:srgbClr val="241631"/>
          </a:solidFill>
          <a:ln/>
        </p:spPr>
        <p:txBody>
          <a:bodyPr/>
          <a:lstStyle/>
          <a:p>
            <a:endParaRPr lang="en-IN" dirty="0"/>
          </a:p>
        </p:txBody>
      </p:sp>
      <p:sp>
        <p:nvSpPr>
          <p:cNvPr id="4" name="Text 2"/>
          <p:cNvSpPr/>
          <p:nvPr/>
        </p:nvSpPr>
        <p:spPr>
          <a:xfrm>
            <a:off x="2037993" y="3416618"/>
            <a:ext cx="9867900" cy="694373"/>
          </a:xfrm>
          <a:prstGeom prst="rect">
            <a:avLst/>
          </a:prstGeom>
          <a:noFill/>
          <a:ln/>
        </p:spPr>
        <p:txBody>
          <a:bodyPr wrap="none" rtlCol="0" anchor="t"/>
          <a:lstStyle/>
          <a:p>
            <a:pPr marL="0" indent="0">
              <a:lnSpc>
                <a:spcPts val="5468"/>
              </a:lnSpc>
              <a:buNone/>
            </a:pPr>
            <a:endParaRPr lang="en-US" sz="4374" dirty="0"/>
          </a:p>
        </p:txBody>
      </p:sp>
      <p:sp>
        <p:nvSpPr>
          <p:cNvPr id="6" name="Text 4"/>
          <p:cNvSpPr/>
          <p:nvPr/>
        </p:nvSpPr>
        <p:spPr>
          <a:xfrm>
            <a:off x="2260163" y="4666417"/>
            <a:ext cx="2221944" cy="347186"/>
          </a:xfrm>
          <a:prstGeom prst="rect">
            <a:avLst/>
          </a:prstGeom>
          <a:noFill/>
          <a:ln/>
        </p:spPr>
        <p:txBody>
          <a:bodyPr wrap="none" rtlCol="0" anchor="t"/>
          <a:lstStyle/>
          <a:p>
            <a:pPr marL="0" indent="0">
              <a:lnSpc>
                <a:spcPts val="2734"/>
              </a:lnSpc>
              <a:buNone/>
            </a:pPr>
            <a:endParaRPr lang="en-US" sz="2187" dirty="0"/>
          </a:p>
        </p:txBody>
      </p:sp>
      <p:sp>
        <p:nvSpPr>
          <p:cNvPr id="7" name="Text 5"/>
          <p:cNvSpPr/>
          <p:nvPr/>
        </p:nvSpPr>
        <p:spPr>
          <a:xfrm>
            <a:off x="2260163" y="5235773"/>
            <a:ext cx="2925723" cy="1777008"/>
          </a:xfrm>
          <a:prstGeom prst="rect">
            <a:avLst/>
          </a:prstGeom>
          <a:noFill/>
          <a:ln/>
        </p:spPr>
        <p:txBody>
          <a:bodyPr wrap="square" rtlCol="0" anchor="t"/>
          <a:lstStyle/>
          <a:p>
            <a:pPr marL="0" indent="0">
              <a:lnSpc>
                <a:spcPts val="2799"/>
              </a:lnSpc>
              <a:buNone/>
            </a:pPr>
            <a:endParaRPr lang="en-US" sz="1750" dirty="0"/>
          </a:p>
        </p:txBody>
      </p:sp>
      <p:sp>
        <p:nvSpPr>
          <p:cNvPr id="10" name="Text 8"/>
          <p:cNvSpPr/>
          <p:nvPr/>
        </p:nvSpPr>
        <p:spPr>
          <a:xfrm>
            <a:off x="5852398" y="5235773"/>
            <a:ext cx="2925723" cy="2132409"/>
          </a:xfrm>
          <a:prstGeom prst="rect">
            <a:avLst/>
          </a:prstGeom>
          <a:noFill/>
          <a:ln/>
        </p:spPr>
        <p:txBody>
          <a:bodyPr wrap="square" rtlCol="0" anchor="t"/>
          <a:lstStyle/>
          <a:p>
            <a:pPr marL="0" indent="0">
              <a:lnSpc>
                <a:spcPts val="2799"/>
              </a:lnSpc>
              <a:buNone/>
            </a:pPr>
            <a:endParaRPr lang="en-US" sz="1750" dirty="0"/>
          </a:p>
        </p:txBody>
      </p:sp>
      <p:sp>
        <p:nvSpPr>
          <p:cNvPr id="13" name="Text 11"/>
          <p:cNvSpPr/>
          <p:nvPr/>
        </p:nvSpPr>
        <p:spPr>
          <a:xfrm>
            <a:off x="715923" y="4380249"/>
            <a:ext cx="12512040" cy="3951564"/>
          </a:xfrm>
          <a:prstGeom prst="rect">
            <a:avLst/>
          </a:prstGeom>
          <a:noFill/>
          <a:ln/>
        </p:spPr>
        <p:txBody>
          <a:bodyPr wrap="square" rtlCol="0" anchor="t"/>
          <a:lstStyle/>
          <a:p>
            <a:pPr marL="0" indent="0" algn="just">
              <a:lnSpc>
                <a:spcPct val="150000"/>
              </a:lnSpc>
              <a:buNone/>
            </a:pPr>
            <a:endParaRPr lang="en-US" sz="1750" dirty="0">
              <a:latin typeface="Fira Sans" panose="020B0503050000020004" pitchFamily="34" charset="0"/>
              <a:cs typeface="Times New Roman" panose="02020603050405020304" pitchFamily="18" charset="0"/>
            </a:endParaRPr>
          </a:p>
        </p:txBody>
      </p:sp>
      <p:pic>
        <p:nvPicPr>
          <p:cNvPr id="1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16" name="TextBox 15">
            <a:extLst>
              <a:ext uri="{FF2B5EF4-FFF2-40B4-BE49-F238E27FC236}">
                <a16:creationId xmlns:a16="http://schemas.microsoft.com/office/drawing/2014/main" id="{5DB0F26D-1C26-40AF-B9BE-4C89E368CECC}"/>
              </a:ext>
            </a:extLst>
          </p:cNvPr>
          <p:cNvSpPr txBox="1"/>
          <p:nvPr/>
        </p:nvSpPr>
        <p:spPr>
          <a:xfrm>
            <a:off x="2946525" y="4554617"/>
            <a:ext cx="10504780" cy="1569660"/>
          </a:xfrm>
          <a:prstGeom prst="rect">
            <a:avLst/>
          </a:prstGeom>
          <a:noFill/>
        </p:spPr>
        <p:txBody>
          <a:bodyPr wrap="square" rtlCol="0">
            <a:spAutoFit/>
          </a:bodyPr>
          <a:lstStyle/>
          <a:p>
            <a:r>
              <a:rPr lang="en-US" sz="9600" b="1" dirty="0">
                <a:solidFill>
                  <a:srgbClr val="FF726D"/>
                </a:solidFill>
                <a:latin typeface="Inconsolata" pitchFamily="34" charset="0"/>
                <a:ea typeface="Inconsolata" pitchFamily="34" charset="-122"/>
                <a:cs typeface="Inconsolata" pitchFamily="34" charset="-120"/>
              </a:rPr>
              <a:t>ANY QUESTIONS </a:t>
            </a:r>
            <a:endParaRPr lang="en-IN" sz="9600" b="1" dirty="0">
              <a:solidFill>
                <a:srgbClr val="FF726D"/>
              </a:solidFill>
              <a:latin typeface="Inconsolata" pitchFamily="1" charset="0"/>
              <a:ea typeface="Inconsolata" pitchFamily="1" charset="0"/>
            </a:endParaRPr>
          </a:p>
        </p:txBody>
      </p:sp>
    </p:spTree>
    <p:extLst>
      <p:ext uri="{BB962C8B-B14F-4D97-AF65-F5344CB8AC3E}">
        <p14:creationId xmlns:p14="http://schemas.microsoft.com/office/powerpoint/2010/main" val="27248089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sp>
        <p:nvSpPr>
          <p:cNvPr id="4" name="Text 2"/>
          <p:cNvSpPr/>
          <p:nvPr/>
        </p:nvSpPr>
        <p:spPr>
          <a:xfrm>
            <a:off x="6319599" y="3767614"/>
            <a:ext cx="3738801" cy="694373"/>
          </a:xfrm>
          <a:prstGeom prst="rect">
            <a:avLst/>
          </a:prstGeom>
          <a:noFill/>
          <a:ln/>
        </p:spPr>
        <p:txBody>
          <a:bodyPr wrap="none" rtlCol="0" anchor="t"/>
          <a:lstStyle/>
          <a:p>
            <a:pPr marL="0" indent="0">
              <a:lnSpc>
                <a:spcPts val="5468"/>
              </a:lnSpc>
              <a:buNone/>
            </a:pPr>
            <a:r>
              <a:rPr lang="en-US" sz="7200" b="1" dirty="0">
                <a:solidFill>
                  <a:srgbClr val="FF726D"/>
                </a:solidFill>
                <a:latin typeface="Inconsolata" pitchFamily="34" charset="0"/>
                <a:ea typeface="Inconsolata" pitchFamily="34" charset="-122"/>
                <a:cs typeface="Inconsolata" pitchFamily="34" charset="-120"/>
              </a:rPr>
              <a:t>Thank You!</a:t>
            </a:r>
            <a:endParaRPr lang="en-US" sz="7200" dirty="0"/>
          </a:p>
        </p:txBody>
      </p:sp>
      <p:pic>
        <p:nvPicPr>
          <p:cNvPr id="5" name="Image 0" descr="preencoded.png"/>
          <p:cNvPicPr>
            <a:picLocks noChangeAspect="1"/>
          </p:cNvPicPr>
          <p:nvPr/>
        </p:nvPicPr>
        <p:blipFill>
          <a:blip r:embed="rId3"/>
          <a:stretch>
            <a:fillRect/>
          </a:stretch>
        </p:blipFill>
        <p:spPr>
          <a:xfrm>
            <a:off x="0" y="0"/>
            <a:ext cx="5486400" cy="82296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25843"/>
            <a:ext cx="14630400" cy="8229600"/>
          </a:xfrm>
          <a:prstGeom prst="rect">
            <a:avLst/>
          </a:prstGeom>
          <a:solidFill>
            <a:srgbClr val="241631"/>
          </a:solidFill>
          <a:ln/>
        </p:spPr>
        <p:txBody>
          <a:bodyPr/>
          <a:lstStyle/>
          <a:p>
            <a:endParaRPr lang="en-IN" dirty="0"/>
          </a:p>
        </p:txBody>
      </p:sp>
      <p:sp>
        <p:nvSpPr>
          <p:cNvPr id="4" name="Text 2"/>
          <p:cNvSpPr/>
          <p:nvPr/>
        </p:nvSpPr>
        <p:spPr>
          <a:xfrm>
            <a:off x="2037993" y="3416618"/>
            <a:ext cx="9867900" cy="694373"/>
          </a:xfrm>
          <a:prstGeom prst="rect">
            <a:avLst/>
          </a:prstGeom>
          <a:noFill/>
          <a:ln/>
        </p:spPr>
        <p:txBody>
          <a:bodyPr wrap="none" rtlCol="0" anchor="t"/>
          <a:lstStyle/>
          <a:p>
            <a:pPr marL="0" indent="0">
              <a:lnSpc>
                <a:spcPts val="5468"/>
              </a:lnSpc>
              <a:buNone/>
            </a:pPr>
            <a:endParaRPr lang="en-US" sz="4374" dirty="0"/>
          </a:p>
        </p:txBody>
      </p:sp>
      <p:sp>
        <p:nvSpPr>
          <p:cNvPr id="6" name="Text 4"/>
          <p:cNvSpPr/>
          <p:nvPr/>
        </p:nvSpPr>
        <p:spPr>
          <a:xfrm>
            <a:off x="2260163" y="4666417"/>
            <a:ext cx="2221944" cy="347186"/>
          </a:xfrm>
          <a:prstGeom prst="rect">
            <a:avLst/>
          </a:prstGeom>
          <a:noFill/>
          <a:ln/>
        </p:spPr>
        <p:txBody>
          <a:bodyPr wrap="none" rtlCol="0" anchor="t"/>
          <a:lstStyle/>
          <a:p>
            <a:pPr marL="0" indent="0">
              <a:lnSpc>
                <a:spcPts val="2734"/>
              </a:lnSpc>
              <a:buNone/>
            </a:pPr>
            <a:endParaRPr lang="en-US" sz="2187" dirty="0"/>
          </a:p>
        </p:txBody>
      </p:sp>
      <p:sp>
        <p:nvSpPr>
          <p:cNvPr id="7" name="Text 5"/>
          <p:cNvSpPr/>
          <p:nvPr/>
        </p:nvSpPr>
        <p:spPr>
          <a:xfrm>
            <a:off x="2260163" y="5235773"/>
            <a:ext cx="2925723" cy="1777008"/>
          </a:xfrm>
          <a:prstGeom prst="rect">
            <a:avLst/>
          </a:prstGeom>
          <a:noFill/>
          <a:ln/>
        </p:spPr>
        <p:txBody>
          <a:bodyPr wrap="square" rtlCol="0" anchor="t"/>
          <a:lstStyle/>
          <a:p>
            <a:pPr marL="0" indent="0">
              <a:lnSpc>
                <a:spcPts val="2799"/>
              </a:lnSpc>
              <a:buNone/>
            </a:pPr>
            <a:endParaRPr lang="en-US" sz="1750" dirty="0"/>
          </a:p>
        </p:txBody>
      </p:sp>
      <p:sp>
        <p:nvSpPr>
          <p:cNvPr id="10" name="Text 8"/>
          <p:cNvSpPr/>
          <p:nvPr/>
        </p:nvSpPr>
        <p:spPr>
          <a:xfrm>
            <a:off x="5852398" y="5235773"/>
            <a:ext cx="2925723" cy="2132409"/>
          </a:xfrm>
          <a:prstGeom prst="rect">
            <a:avLst/>
          </a:prstGeom>
          <a:noFill/>
          <a:ln/>
        </p:spPr>
        <p:txBody>
          <a:bodyPr wrap="square" rtlCol="0" anchor="t"/>
          <a:lstStyle/>
          <a:p>
            <a:pPr marL="0" indent="0">
              <a:lnSpc>
                <a:spcPts val="2799"/>
              </a:lnSpc>
              <a:buNone/>
            </a:pPr>
            <a:endParaRPr lang="en-US" sz="1750" dirty="0"/>
          </a:p>
        </p:txBody>
      </p:sp>
      <p:sp>
        <p:nvSpPr>
          <p:cNvPr id="11" name="Shape 9"/>
          <p:cNvSpPr/>
          <p:nvPr/>
        </p:nvSpPr>
        <p:spPr>
          <a:xfrm>
            <a:off x="579120" y="4118611"/>
            <a:ext cx="12816840" cy="3249572"/>
          </a:xfrm>
          <a:prstGeom prst="roundRect">
            <a:avLst>
              <a:gd name="adj" fmla="val 0"/>
            </a:avLst>
          </a:prstGeom>
          <a:solidFill>
            <a:srgbClr val="312140"/>
          </a:solidFill>
          <a:ln/>
        </p:spPr>
        <p:txBody>
          <a:bodyPr/>
          <a:lstStyle/>
          <a:p>
            <a:endParaRPr lang="en-IN" dirty="0"/>
          </a:p>
        </p:txBody>
      </p:sp>
      <p:sp>
        <p:nvSpPr>
          <p:cNvPr id="13" name="Text 11"/>
          <p:cNvSpPr/>
          <p:nvPr/>
        </p:nvSpPr>
        <p:spPr>
          <a:xfrm>
            <a:off x="715923" y="4314148"/>
            <a:ext cx="12512040" cy="3951564"/>
          </a:xfrm>
          <a:prstGeom prst="rect">
            <a:avLst/>
          </a:prstGeom>
          <a:noFill/>
          <a:ln/>
        </p:spPr>
        <p:txBody>
          <a:bodyPr wrap="square" rtlCol="0" anchor="t"/>
          <a:lstStyle/>
          <a:p>
            <a:pPr marL="0" indent="0" algn="just">
              <a:lnSpc>
                <a:spcPct val="150000"/>
              </a:lnSpc>
              <a:buNone/>
            </a:pPr>
            <a:r>
              <a:rPr lang="en-US" dirty="0">
                <a:solidFill>
                  <a:schemeClr val="bg2"/>
                </a:solidFill>
              </a:rPr>
              <a:t>The project titled “Rise Together: A Crowdfunding platform” introduces a groundbreaking Crowdfunding Platform on the Ethereum blockchain, revolutionizing traditional fundraising models. Leveraging smart contracts for seamless automation and execution of campaigns, the platform ensures transparency, security, and efficiency. Ethereum's decentralization eliminates intermediaries, reducing costs, and enhancing accessibility. Key features include a user-friendly interface, contribution tracking, and real time campaign monitoring. Utilizing Ether as the native cryptocurrency streamlines contributions, offering a secure and standardized means of support. Positioned at the intersection of blockchain and fundraising, this project contributes to the evolution of decentralized finance, showcasing Ethereum's potential for secure, inclusive, and innovative crowdfunding. </a:t>
            </a:r>
            <a:endParaRPr lang="en-US" dirty="0">
              <a:solidFill>
                <a:schemeClr val="bg2"/>
              </a:solidFill>
              <a:latin typeface="Fira Sans" panose="020B0503050000020004" pitchFamily="34" charset="0"/>
              <a:cs typeface="Times New Roman" panose="02020603050405020304" pitchFamily="18" charset="0"/>
            </a:endParaRPr>
          </a:p>
        </p:txBody>
      </p:sp>
      <p:pic>
        <p:nvPicPr>
          <p:cNvPr id="1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16" name="TextBox 15">
            <a:extLst>
              <a:ext uri="{FF2B5EF4-FFF2-40B4-BE49-F238E27FC236}">
                <a16:creationId xmlns:a16="http://schemas.microsoft.com/office/drawing/2014/main" id="{5DB0F26D-1C26-40AF-B9BE-4C89E368CECC}"/>
              </a:ext>
            </a:extLst>
          </p:cNvPr>
          <p:cNvSpPr txBox="1"/>
          <p:nvPr/>
        </p:nvSpPr>
        <p:spPr>
          <a:xfrm>
            <a:off x="715923" y="3155896"/>
            <a:ext cx="4130040" cy="761747"/>
          </a:xfrm>
          <a:prstGeom prst="rect">
            <a:avLst/>
          </a:prstGeom>
          <a:noFill/>
        </p:spPr>
        <p:txBody>
          <a:bodyPr wrap="square" rtlCol="0">
            <a:spAutoFit/>
          </a:bodyPr>
          <a:lstStyle/>
          <a:p>
            <a:r>
              <a:rPr lang="en-US" sz="4350" b="1" dirty="0">
                <a:solidFill>
                  <a:srgbClr val="FF726D"/>
                </a:solidFill>
                <a:latin typeface="Inconsolata" pitchFamily="1" charset="0"/>
                <a:ea typeface="Inconsolata" pitchFamily="1" charset="0"/>
                <a:cs typeface="Fira Sans" pitchFamily="34" charset="-120"/>
              </a:rPr>
              <a:t>Abstract</a:t>
            </a:r>
            <a:endParaRPr lang="en-IN" sz="4350" b="1" dirty="0">
              <a:solidFill>
                <a:srgbClr val="FF726D"/>
              </a:solidFill>
              <a:latin typeface="Inconsolata" pitchFamily="1" charset="0"/>
              <a:ea typeface="Inconsolata" pitchFamily="1" charset="0"/>
            </a:endParaRPr>
          </a:p>
        </p:txBody>
      </p:sp>
    </p:spTree>
    <p:extLst>
      <p:ext uri="{BB962C8B-B14F-4D97-AF65-F5344CB8AC3E}">
        <p14:creationId xmlns:p14="http://schemas.microsoft.com/office/powerpoint/2010/main" val="886034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3809"/>
            <a:ext cx="14630400" cy="8229600"/>
          </a:xfrm>
          <a:prstGeom prst="rect">
            <a:avLst/>
          </a:prstGeom>
          <a:solidFill>
            <a:srgbClr val="241631"/>
          </a:solidFill>
          <a:ln/>
        </p:spPr>
        <p:txBody>
          <a:bodyPr/>
          <a:lstStyle/>
          <a:p>
            <a:endParaRPr lang="en-IN" dirty="0"/>
          </a:p>
        </p:txBody>
      </p:sp>
      <p:sp>
        <p:nvSpPr>
          <p:cNvPr id="4" name="Text 2"/>
          <p:cNvSpPr/>
          <p:nvPr/>
        </p:nvSpPr>
        <p:spPr>
          <a:xfrm>
            <a:off x="2037993" y="3416618"/>
            <a:ext cx="9867900" cy="694373"/>
          </a:xfrm>
          <a:prstGeom prst="rect">
            <a:avLst/>
          </a:prstGeom>
          <a:noFill/>
          <a:ln/>
        </p:spPr>
        <p:txBody>
          <a:bodyPr wrap="none" rtlCol="0" anchor="t"/>
          <a:lstStyle/>
          <a:p>
            <a:pPr marL="0" indent="0">
              <a:lnSpc>
                <a:spcPts val="5468"/>
              </a:lnSpc>
              <a:buNone/>
            </a:pPr>
            <a:endParaRPr lang="en-US" sz="4374" dirty="0"/>
          </a:p>
        </p:txBody>
      </p:sp>
      <p:sp>
        <p:nvSpPr>
          <p:cNvPr id="6" name="Text 4"/>
          <p:cNvSpPr/>
          <p:nvPr/>
        </p:nvSpPr>
        <p:spPr>
          <a:xfrm>
            <a:off x="2260163" y="4666417"/>
            <a:ext cx="2221944" cy="347186"/>
          </a:xfrm>
          <a:prstGeom prst="rect">
            <a:avLst/>
          </a:prstGeom>
          <a:noFill/>
          <a:ln/>
        </p:spPr>
        <p:txBody>
          <a:bodyPr wrap="none" rtlCol="0" anchor="t"/>
          <a:lstStyle/>
          <a:p>
            <a:pPr marL="0" indent="0">
              <a:lnSpc>
                <a:spcPts val="2734"/>
              </a:lnSpc>
              <a:buNone/>
            </a:pPr>
            <a:endParaRPr lang="en-US" sz="2187" dirty="0"/>
          </a:p>
        </p:txBody>
      </p:sp>
      <p:sp>
        <p:nvSpPr>
          <p:cNvPr id="7" name="Text 5"/>
          <p:cNvSpPr/>
          <p:nvPr/>
        </p:nvSpPr>
        <p:spPr>
          <a:xfrm>
            <a:off x="2260163" y="5235773"/>
            <a:ext cx="2925723" cy="1777008"/>
          </a:xfrm>
          <a:prstGeom prst="rect">
            <a:avLst/>
          </a:prstGeom>
          <a:noFill/>
          <a:ln/>
        </p:spPr>
        <p:txBody>
          <a:bodyPr wrap="square" rtlCol="0" anchor="t"/>
          <a:lstStyle/>
          <a:p>
            <a:pPr marL="0" indent="0">
              <a:lnSpc>
                <a:spcPts val="2799"/>
              </a:lnSpc>
              <a:buNone/>
            </a:pPr>
            <a:endParaRPr lang="en-US" sz="1750" dirty="0"/>
          </a:p>
        </p:txBody>
      </p:sp>
      <p:sp>
        <p:nvSpPr>
          <p:cNvPr id="10" name="Text 8"/>
          <p:cNvSpPr/>
          <p:nvPr/>
        </p:nvSpPr>
        <p:spPr>
          <a:xfrm>
            <a:off x="5852398" y="5235773"/>
            <a:ext cx="2925723" cy="2132409"/>
          </a:xfrm>
          <a:prstGeom prst="rect">
            <a:avLst/>
          </a:prstGeom>
          <a:noFill/>
          <a:ln/>
        </p:spPr>
        <p:txBody>
          <a:bodyPr wrap="square" rtlCol="0" anchor="t"/>
          <a:lstStyle/>
          <a:p>
            <a:pPr marL="0" indent="0">
              <a:lnSpc>
                <a:spcPts val="2799"/>
              </a:lnSpc>
              <a:buNone/>
            </a:pPr>
            <a:endParaRPr lang="en-US" sz="1750" dirty="0"/>
          </a:p>
        </p:txBody>
      </p:sp>
      <p:sp>
        <p:nvSpPr>
          <p:cNvPr id="11" name="Shape 9"/>
          <p:cNvSpPr/>
          <p:nvPr/>
        </p:nvSpPr>
        <p:spPr>
          <a:xfrm>
            <a:off x="579120" y="4118611"/>
            <a:ext cx="12816840" cy="3249572"/>
          </a:xfrm>
          <a:prstGeom prst="roundRect">
            <a:avLst>
              <a:gd name="adj" fmla="val 0"/>
            </a:avLst>
          </a:prstGeom>
          <a:solidFill>
            <a:srgbClr val="312140"/>
          </a:solidFill>
          <a:ln/>
        </p:spPr>
        <p:txBody>
          <a:bodyPr/>
          <a:lstStyle/>
          <a:p>
            <a:endParaRPr lang="en-IN" dirty="0"/>
          </a:p>
        </p:txBody>
      </p:sp>
      <p:sp>
        <p:nvSpPr>
          <p:cNvPr id="13" name="Text 11"/>
          <p:cNvSpPr/>
          <p:nvPr/>
        </p:nvSpPr>
        <p:spPr>
          <a:xfrm>
            <a:off x="715923" y="4314148"/>
            <a:ext cx="12512040" cy="3951564"/>
          </a:xfrm>
          <a:prstGeom prst="rect">
            <a:avLst/>
          </a:prstGeom>
          <a:noFill/>
          <a:ln/>
        </p:spPr>
        <p:txBody>
          <a:bodyPr wrap="square" rtlCol="0" anchor="t"/>
          <a:lstStyle/>
          <a:p>
            <a:pPr marL="0" indent="0" algn="just">
              <a:lnSpc>
                <a:spcPct val="150000"/>
              </a:lnSpc>
              <a:buNone/>
            </a:pPr>
            <a:r>
              <a:rPr lang="en-US" sz="1750" dirty="0">
                <a:solidFill>
                  <a:srgbClr val="DAD1E6"/>
                </a:solidFill>
                <a:latin typeface="Fira Sans" panose="020B0503050000020004" pitchFamily="34" charset="0"/>
                <a:ea typeface="Fira Sans" pitchFamily="34" charset="-122"/>
                <a:cs typeface="Times New Roman" panose="02020603050405020304" pitchFamily="18" charset="0"/>
              </a:rPr>
              <a:t>Crowdfunding is a way for people, businesses, and creative projects to get money from a group of supporters. We'll look at how crowdfunding started in the past and how it has changed over time. It all began with regular folks working together and pooling their money to help each other. By learning about the early days and what made crowdfunding work, we can understand how it has improved with new technology. So, let's take a trip back in time to see where crowdfunding came from and what exciting things might happen in the future.</a:t>
            </a:r>
            <a:endParaRPr lang="en-US" sz="1750" dirty="0">
              <a:latin typeface="Fira Sans" panose="020B0503050000020004" pitchFamily="34" charset="0"/>
              <a:cs typeface="Times New Roman" panose="02020603050405020304" pitchFamily="18" charset="0"/>
            </a:endParaRPr>
          </a:p>
        </p:txBody>
      </p:sp>
      <p:pic>
        <p:nvPicPr>
          <p:cNvPr id="1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16" name="TextBox 15">
            <a:extLst>
              <a:ext uri="{FF2B5EF4-FFF2-40B4-BE49-F238E27FC236}">
                <a16:creationId xmlns:a16="http://schemas.microsoft.com/office/drawing/2014/main" id="{5DB0F26D-1C26-40AF-B9BE-4C89E368CECC}"/>
              </a:ext>
            </a:extLst>
          </p:cNvPr>
          <p:cNvSpPr txBox="1"/>
          <p:nvPr/>
        </p:nvSpPr>
        <p:spPr>
          <a:xfrm>
            <a:off x="715923" y="3155896"/>
            <a:ext cx="13198554" cy="761747"/>
          </a:xfrm>
          <a:prstGeom prst="rect">
            <a:avLst/>
          </a:prstGeom>
          <a:noFill/>
        </p:spPr>
        <p:txBody>
          <a:bodyPr wrap="square" rtlCol="0">
            <a:spAutoFit/>
          </a:bodyPr>
          <a:lstStyle/>
          <a:p>
            <a:pPr algn="ctr"/>
            <a:r>
              <a:rPr lang="en-US" sz="4350" b="1" dirty="0">
                <a:solidFill>
                  <a:srgbClr val="FF726D"/>
                </a:solidFill>
                <a:latin typeface="Inconsolata" pitchFamily="1" charset="0"/>
                <a:ea typeface="Inconsolata" pitchFamily="1" charset="0"/>
                <a:cs typeface="Fira Sans" pitchFamily="34" charset="-120"/>
              </a:rPr>
              <a:t>The Traditional Way of Crowdfunding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sp>
        <p:nvSpPr>
          <p:cNvPr id="4" name="Text 2"/>
          <p:cNvSpPr/>
          <p:nvPr/>
        </p:nvSpPr>
        <p:spPr>
          <a:xfrm>
            <a:off x="1359120" y="3444434"/>
            <a:ext cx="12121352"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Drawbacks Of Traditional Way of Crowdfunding</a:t>
            </a:r>
            <a:endParaRPr lang="en-US" sz="4374" dirty="0"/>
          </a:p>
        </p:txBody>
      </p:sp>
      <p:sp>
        <p:nvSpPr>
          <p:cNvPr id="5" name="Shape 3"/>
          <p:cNvSpPr/>
          <p:nvPr/>
        </p:nvSpPr>
        <p:spPr>
          <a:xfrm>
            <a:off x="2037993" y="4444246"/>
            <a:ext cx="3370064" cy="3146108"/>
          </a:xfrm>
          <a:prstGeom prst="roundRect">
            <a:avLst>
              <a:gd name="adj" fmla="val 2119"/>
            </a:avLst>
          </a:prstGeom>
          <a:solidFill>
            <a:srgbClr val="312140"/>
          </a:solidFill>
          <a:ln/>
        </p:spPr>
        <p:txBody>
          <a:bodyPr/>
          <a:lstStyle/>
          <a:p>
            <a:endParaRPr lang="en-IN" dirty="0"/>
          </a:p>
        </p:txBody>
      </p:sp>
      <p:sp>
        <p:nvSpPr>
          <p:cNvPr id="6" name="Text 4"/>
          <p:cNvSpPr/>
          <p:nvPr/>
        </p:nvSpPr>
        <p:spPr>
          <a:xfrm>
            <a:off x="2260163" y="4666417"/>
            <a:ext cx="2221944"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Limitations</a:t>
            </a:r>
            <a:endParaRPr lang="en-US" sz="2187" dirty="0"/>
          </a:p>
        </p:txBody>
      </p:sp>
      <p:sp>
        <p:nvSpPr>
          <p:cNvPr id="7" name="Text 5"/>
          <p:cNvSpPr/>
          <p:nvPr/>
        </p:nvSpPr>
        <p:spPr>
          <a:xfrm>
            <a:off x="2260163" y="5235773"/>
            <a:ext cx="2925723"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High fees, lack of transparency and security, lower success rates due to dependence on various intermediaries.</a:t>
            </a:r>
            <a:endParaRPr lang="en-US" sz="1750" dirty="0"/>
          </a:p>
        </p:txBody>
      </p:sp>
      <p:sp>
        <p:nvSpPr>
          <p:cNvPr id="8" name="Shape 6"/>
          <p:cNvSpPr/>
          <p:nvPr/>
        </p:nvSpPr>
        <p:spPr>
          <a:xfrm>
            <a:off x="5630228" y="4444246"/>
            <a:ext cx="3370064" cy="3146108"/>
          </a:xfrm>
          <a:prstGeom prst="roundRect">
            <a:avLst>
              <a:gd name="adj" fmla="val 2119"/>
            </a:avLst>
          </a:prstGeom>
          <a:solidFill>
            <a:srgbClr val="312140"/>
          </a:solidFill>
          <a:ln/>
        </p:spPr>
        <p:txBody>
          <a:bodyPr/>
          <a:lstStyle/>
          <a:p>
            <a:endParaRPr lang="en-IN"/>
          </a:p>
        </p:txBody>
      </p:sp>
      <p:sp>
        <p:nvSpPr>
          <p:cNvPr id="9" name="Text 7"/>
          <p:cNvSpPr/>
          <p:nvPr/>
        </p:nvSpPr>
        <p:spPr>
          <a:xfrm>
            <a:off x="5852398" y="4666417"/>
            <a:ext cx="2221944"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Low Trust</a:t>
            </a:r>
            <a:endParaRPr lang="en-US" sz="2187" dirty="0"/>
          </a:p>
        </p:txBody>
      </p:sp>
      <p:sp>
        <p:nvSpPr>
          <p:cNvPr id="10" name="Text 8"/>
          <p:cNvSpPr/>
          <p:nvPr/>
        </p:nvSpPr>
        <p:spPr>
          <a:xfrm>
            <a:off x="5852398" y="5235773"/>
            <a:ext cx="2925723" cy="2132409"/>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There are no effective means to ensure that the project’s creator will use the funds received in a way that aligns with the interests of the funders.</a:t>
            </a:r>
            <a:endParaRPr lang="en-US" sz="1750" dirty="0"/>
          </a:p>
        </p:txBody>
      </p:sp>
      <p:sp>
        <p:nvSpPr>
          <p:cNvPr id="11" name="Shape 9"/>
          <p:cNvSpPr/>
          <p:nvPr/>
        </p:nvSpPr>
        <p:spPr>
          <a:xfrm>
            <a:off x="9222462" y="4444246"/>
            <a:ext cx="3370064" cy="3146108"/>
          </a:xfrm>
          <a:prstGeom prst="roundRect">
            <a:avLst>
              <a:gd name="adj" fmla="val 2119"/>
            </a:avLst>
          </a:prstGeom>
          <a:solidFill>
            <a:srgbClr val="312140"/>
          </a:solidFill>
          <a:ln/>
        </p:spPr>
        <p:txBody>
          <a:bodyPr/>
          <a:lstStyle/>
          <a:p>
            <a:endParaRPr lang="en-IN"/>
          </a:p>
        </p:txBody>
      </p:sp>
      <p:sp>
        <p:nvSpPr>
          <p:cNvPr id="12" name="Text 10"/>
          <p:cNvSpPr/>
          <p:nvPr/>
        </p:nvSpPr>
        <p:spPr>
          <a:xfrm>
            <a:off x="9444633" y="4666417"/>
            <a:ext cx="2221944"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Lengthy Process</a:t>
            </a:r>
            <a:endParaRPr lang="en-US" sz="2187" dirty="0"/>
          </a:p>
        </p:txBody>
      </p:sp>
      <p:sp>
        <p:nvSpPr>
          <p:cNvPr id="13" name="Text 11"/>
          <p:cNvSpPr/>
          <p:nvPr/>
        </p:nvSpPr>
        <p:spPr>
          <a:xfrm>
            <a:off x="9444633" y="5235773"/>
            <a:ext cx="2925723"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Takes a long time to set up a crowdfunding campaign and get the project funds; complicated and time-consuming.</a:t>
            </a:r>
            <a:endParaRPr lang="en-US" sz="1750" dirty="0"/>
          </a:p>
        </p:txBody>
      </p:sp>
      <p:pic>
        <p:nvPicPr>
          <p:cNvPr id="14" name="Image 0" descr="preencoded.png"/>
          <p:cNvPicPr>
            <a:picLocks noChangeAspect="1"/>
          </p:cNvPicPr>
          <p:nvPr/>
        </p:nvPicPr>
        <p:blipFill>
          <a:blip r:embed="rId3"/>
          <a:stretch>
            <a:fillRect/>
          </a:stretch>
        </p:blipFill>
        <p:spPr>
          <a:xfrm>
            <a:off x="0" y="-138896"/>
            <a:ext cx="14630400" cy="2777490"/>
          </a:xfrm>
          <a:prstGeom prst="rect">
            <a:avLst/>
          </a:prstGeom>
        </p:spPr>
      </p:pic>
    </p:spTree>
    <p:extLst>
      <p:ext uri="{BB962C8B-B14F-4D97-AF65-F5344CB8AC3E}">
        <p14:creationId xmlns:p14="http://schemas.microsoft.com/office/powerpoint/2010/main" val="7629385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sp>
        <p:nvSpPr>
          <p:cNvPr id="4" name="Text 2"/>
          <p:cNvSpPr/>
          <p:nvPr/>
        </p:nvSpPr>
        <p:spPr>
          <a:xfrm>
            <a:off x="2037993" y="1015722"/>
            <a:ext cx="592074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The Proposed Platform</a:t>
            </a:r>
            <a:endParaRPr lang="en-US" sz="4374" dirty="0"/>
          </a:p>
        </p:txBody>
      </p:sp>
      <p:sp>
        <p:nvSpPr>
          <p:cNvPr id="5" name="Shape 3"/>
          <p:cNvSpPr/>
          <p:nvPr/>
        </p:nvSpPr>
        <p:spPr>
          <a:xfrm>
            <a:off x="2037993" y="2328029"/>
            <a:ext cx="499943" cy="499943"/>
          </a:xfrm>
          <a:prstGeom prst="roundRect">
            <a:avLst>
              <a:gd name="adj" fmla="val 13333"/>
            </a:avLst>
          </a:prstGeom>
          <a:solidFill>
            <a:srgbClr val="312140"/>
          </a:solidFill>
          <a:ln/>
        </p:spPr>
        <p:txBody>
          <a:bodyPr/>
          <a:lstStyle/>
          <a:p>
            <a:endParaRPr lang="en-IN"/>
          </a:p>
        </p:txBody>
      </p:sp>
      <p:sp>
        <p:nvSpPr>
          <p:cNvPr id="6" name="Text 4"/>
          <p:cNvSpPr/>
          <p:nvPr/>
        </p:nvSpPr>
        <p:spPr>
          <a:xfrm>
            <a:off x="2204085" y="2369701"/>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1</a:t>
            </a:r>
            <a:endParaRPr lang="en-US" sz="2624" dirty="0"/>
          </a:p>
        </p:txBody>
      </p:sp>
      <p:sp>
        <p:nvSpPr>
          <p:cNvPr id="7" name="Text 5"/>
          <p:cNvSpPr/>
          <p:nvPr/>
        </p:nvSpPr>
        <p:spPr>
          <a:xfrm>
            <a:off x="2760107" y="2404348"/>
            <a:ext cx="342900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Blockchain-based Platform</a:t>
            </a:r>
            <a:endParaRPr lang="en-US" sz="2187" dirty="0"/>
          </a:p>
        </p:txBody>
      </p:sp>
      <p:sp>
        <p:nvSpPr>
          <p:cNvPr id="8" name="Text 6"/>
          <p:cNvSpPr/>
          <p:nvPr/>
        </p:nvSpPr>
        <p:spPr>
          <a:xfrm>
            <a:off x="2760107" y="2973705"/>
            <a:ext cx="4444008"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 decentralized platform, open to all, that allows creators to fundraise from anywhere in the world without the need for intermediaries.</a:t>
            </a:r>
            <a:endParaRPr lang="en-US" sz="1750" dirty="0"/>
          </a:p>
        </p:txBody>
      </p:sp>
      <p:sp>
        <p:nvSpPr>
          <p:cNvPr id="9" name="Shape 7"/>
          <p:cNvSpPr/>
          <p:nvPr/>
        </p:nvSpPr>
        <p:spPr>
          <a:xfrm>
            <a:off x="7426285" y="2328029"/>
            <a:ext cx="499943" cy="499943"/>
          </a:xfrm>
          <a:prstGeom prst="roundRect">
            <a:avLst>
              <a:gd name="adj" fmla="val 13333"/>
            </a:avLst>
          </a:prstGeom>
          <a:solidFill>
            <a:srgbClr val="312140"/>
          </a:solidFill>
          <a:ln/>
        </p:spPr>
        <p:txBody>
          <a:bodyPr/>
          <a:lstStyle/>
          <a:p>
            <a:endParaRPr lang="en-IN"/>
          </a:p>
        </p:txBody>
      </p:sp>
      <p:sp>
        <p:nvSpPr>
          <p:cNvPr id="10" name="Text 8"/>
          <p:cNvSpPr/>
          <p:nvPr/>
        </p:nvSpPr>
        <p:spPr>
          <a:xfrm>
            <a:off x="7592378" y="2369701"/>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2</a:t>
            </a:r>
            <a:endParaRPr lang="en-US" sz="2624" dirty="0"/>
          </a:p>
        </p:txBody>
      </p:sp>
      <p:sp>
        <p:nvSpPr>
          <p:cNvPr id="11" name="Text 9"/>
          <p:cNvSpPr/>
          <p:nvPr/>
        </p:nvSpPr>
        <p:spPr>
          <a:xfrm>
            <a:off x="8148399" y="2404348"/>
            <a:ext cx="2221944"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Peer-to-peer</a:t>
            </a:r>
            <a:endParaRPr lang="en-US" sz="2187" dirty="0"/>
          </a:p>
        </p:txBody>
      </p:sp>
      <p:sp>
        <p:nvSpPr>
          <p:cNvPr id="12" name="Text 10"/>
          <p:cNvSpPr/>
          <p:nvPr/>
        </p:nvSpPr>
        <p:spPr>
          <a:xfrm>
            <a:off x="8148399" y="2973705"/>
            <a:ext cx="4444008" cy="1777008"/>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 peer-to-peer network that connects creators with funders, allows for secure and transparent fundraising and enables transactions to be verified and publicly audited.</a:t>
            </a:r>
            <a:endParaRPr lang="en-US" sz="1750" dirty="0"/>
          </a:p>
        </p:txBody>
      </p:sp>
      <p:sp>
        <p:nvSpPr>
          <p:cNvPr id="13" name="Shape 11"/>
          <p:cNvSpPr/>
          <p:nvPr/>
        </p:nvSpPr>
        <p:spPr>
          <a:xfrm>
            <a:off x="2037993" y="5146477"/>
            <a:ext cx="499943" cy="499943"/>
          </a:xfrm>
          <a:prstGeom prst="roundRect">
            <a:avLst>
              <a:gd name="adj" fmla="val 13333"/>
            </a:avLst>
          </a:prstGeom>
          <a:solidFill>
            <a:srgbClr val="312140"/>
          </a:solidFill>
          <a:ln/>
        </p:spPr>
        <p:txBody>
          <a:bodyPr/>
          <a:lstStyle/>
          <a:p>
            <a:endParaRPr lang="en-IN"/>
          </a:p>
        </p:txBody>
      </p:sp>
      <p:sp>
        <p:nvSpPr>
          <p:cNvPr id="14" name="Text 12"/>
          <p:cNvSpPr/>
          <p:nvPr/>
        </p:nvSpPr>
        <p:spPr>
          <a:xfrm>
            <a:off x="2204085" y="5188148"/>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3</a:t>
            </a:r>
            <a:endParaRPr lang="en-US" sz="2624" dirty="0"/>
          </a:p>
        </p:txBody>
      </p:sp>
      <p:sp>
        <p:nvSpPr>
          <p:cNvPr id="15" name="Text 13"/>
          <p:cNvSpPr/>
          <p:nvPr/>
        </p:nvSpPr>
        <p:spPr>
          <a:xfrm>
            <a:off x="2760107" y="5222796"/>
            <a:ext cx="2221944"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Ease of Use</a:t>
            </a:r>
            <a:endParaRPr lang="en-US" sz="2187" dirty="0"/>
          </a:p>
        </p:txBody>
      </p:sp>
      <p:sp>
        <p:nvSpPr>
          <p:cNvPr id="16" name="Text 14"/>
          <p:cNvSpPr/>
          <p:nvPr/>
        </p:nvSpPr>
        <p:spPr>
          <a:xfrm>
            <a:off x="2760107" y="5792153"/>
            <a:ext cx="4444008"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A simple, user-friendly interface that simplifies the crowdfunding process and reduces the time it takes to bring your project to life.</a:t>
            </a:r>
            <a:endParaRPr lang="en-US" sz="1750" dirty="0"/>
          </a:p>
        </p:txBody>
      </p:sp>
      <p:sp>
        <p:nvSpPr>
          <p:cNvPr id="17" name="Shape 15"/>
          <p:cNvSpPr/>
          <p:nvPr/>
        </p:nvSpPr>
        <p:spPr>
          <a:xfrm>
            <a:off x="7426285" y="5146477"/>
            <a:ext cx="499943" cy="499943"/>
          </a:xfrm>
          <a:prstGeom prst="roundRect">
            <a:avLst>
              <a:gd name="adj" fmla="val 13333"/>
            </a:avLst>
          </a:prstGeom>
          <a:solidFill>
            <a:srgbClr val="312140"/>
          </a:solidFill>
          <a:ln/>
        </p:spPr>
        <p:txBody>
          <a:bodyPr/>
          <a:lstStyle/>
          <a:p>
            <a:endParaRPr lang="en-IN"/>
          </a:p>
        </p:txBody>
      </p:sp>
      <p:sp>
        <p:nvSpPr>
          <p:cNvPr id="18" name="Text 16"/>
          <p:cNvSpPr/>
          <p:nvPr/>
        </p:nvSpPr>
        <p:spPr>
          <a:xfrm>
            <a:off x="7592378" y="5188148"/>
            <a:ext cx="167640" cy="416481"/>
          </a:xfrm>
          <a:prstGeom prst="rect">
            <a:avLst/>
          </a:prstGeom>
          <a:noFill/>
          <a:ln/>
        </p:spPr>
        <p:txBody>
          <a:bodyPr wrap="none" rtlCol="0" anchor="t"/>
          <a:lstStyle/>
          <a:p>
            <a:pPr marL="0" indent="0" algn="ctr">
              <a:lnSpc>
                <a:spcPts val="3281"/>
              </a:lnSpc>
              <a:buNone/>
            </a:pPr>
            <a:r>
              <a:rPr lang="en-US" sz="2624" b="1" dirty="0">
                <a:solidFill>
                  <a:srgbClr val="FF726D"/>
                </a:solidFill>
                <a:latin typeface="Inconsolata" pitchFamily="34" charset="0"/>
                <a:ea typeface="Inconsolata" pitchFamily="34" charset="-122"/>
                <a:cs typeface="Inconsolata" pitchFamily="34" charset="-120"/>
              </a:rPr>
              <a:t>4</a:t>
            </a:r>
            <a:endParaRPr lang="en-US" sz="2624" dirty="0"/>
          </a:p>
        </p:txBody>
      </p:sp>
      <p:sp>
        <p:nvSpPr>
          <p:cNvPr id="19" name="Text 17"/>
          <p:cNvSpPr/>
          <p:nvPr/>
        </p:nvSpPr>
        <p:spPr>
          <a:xfrm>
            <a:off x="8148399" y="5222796"/>
            <a:ext cx="2880360" cy="347186"/>
          </a:xfrm>
          <a:prstGeom prst="rect">
            <a:avLst/>
          </a:prstGeom>
          <a:noFill/>
          <a:ln/>
        </p:spPr>
        <p:txBody>
          <a:bodyPr wrap="none" rtlCol="0" anchor="t"/>
          <a:lstStyle/>
          <a:p>
            <a:pPr marL="0" indent="0">
              <a:lnSpc>
                <a:spcPts val="2734"/>
              </a:lnSpc>
              <a:buNone/>
            </a:pPr>
            <a:r>
              <a:rPr lang="en-US" sz="2187" b="1" dirty="0">
                <a:solidFill>
                  <a:srgbClr val="FF726D"/>
                </a:solidFill>
                <a:latin typeface="Inconsolata" pitchFamily="34" charset="0"/>
                <a:ea typeface="Inconsolata" pitchFamily="34" charset="-122"/>
                <a:cs typeface="Inconsolata" pitchFamily="34" charset="-120"/>
              </a:rPr>
              <a:t>Customizable Features</a:t>
            </a:r>
            <a:endParaRPr lang="en-US" sz="2187" dirty="0"/>
          </a:p>
        </p:txBody>
      </p:sp>
      <p:sp>
        <p:nvSpPr>
          <p:cNvPr id="20" name="Text 18"/>
          <p:cNvSpPr/>
          <p:nvPr/>
        </p:nvSpPr>
        <p:spPr>
          <a:xfrm>
            <a:off x="8148399" y="5792153"/>
            <a:ext cx="4444008"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The platform offers customizable features, including rewards and incentives that allow creators to incentivize funders and increase their chances of success.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sp>
        <p:nvSpPr>
          <p:cNvPr id="4" name="Text 2"/>
          <p:cNvSpPr/>
          <p:nvPr/>
        </p:nvSpPr>
        <p:spPr>
          <a:xfrm>
            <a:off x="794266" y="583525"/>
            <a:ext cx="6934200" cy="661749"/>
          </a:xfrm>
          <a:prstGeom prst="rect">
            <a:avLst/>
          </a:prstGeom>
          <a:noFill/>
          <a:ln/>
        </p:spPr>
        <p:txBody>
          <a:bodyPr wrap="none" rtlCol="0" anchor="t"/>
          <a:lstStyle/>
          <a:p>
            <a:pPr marL="0" indent="0">
              <a:lnSpc>
                <a:spcPts val="5212"/>
              </a:lnSpc>
              <a:buNone/>
            </a:pPr>
            <a:r>
              <a:rPr lang="en-US" sz="4169" b="1" dirty="0">
                <a:solidFill>
                  <a:srgbClr val="FF726D"/>
                </a:solidFill>
                <a:latin typeface="Inconsolata" pitchFamily="34" charset="0"/>
                <a:ea typeface="Inconsolata" pitchFamily="34" charset="-122"/>
                <a:cs typeface="Inconsolata" pitchFamily="34" charset="-120"/>
              </a:rPr>
              <a:t>The Future of Crowdfunding</a:t>
            </a:r>
            <a:endParaRPr lang="en-US" sz="4169" dirty="0"/>
          </a:p>
        </p:txBody>
      </p:sp>
      <p:sp>
        <p:nvSpPr>
          <p:cNvPr id="5" name="Shape 3"/>
          <p:cNvSpPr/>
          <p:nvPr/>
        </p:nvSpPr>
        <p:spPr>
          <a:xfrm>
            <a:off x="1098709" y="1562933"/>
            <a:ext cx="26432" cy="6083022"/>
          </a:xfrm>
          <a:prstGeom prst="rect">
            <a:avLst/>
          </a:prstGeom>
          <a:solidFill>
            <a:srgbClr val="FF6680"/>
          </a:solidFill>
          <a:ln/>
        </p:spPr>
        <p:txBody>
          <a:bodyPr/>
          <a:lstStyle/>
          <a:p>
            <a:endParaRPr lang="en-IN"/>
          </a:p>
        </p:txBody>
      </p:sp>
      <p:sp>
        <p:nvSpPr>
          <p:cNvPr id="6" name="Shape 4"/>
          <p:cNvSpPr/>
          <p:nvPr/>
        </p:nvSpPr>
        <p:spPr>
          <a:xfrm>
            <a:off x="1350169" y="1953339"/>
            <a:ext cx="741283" cy="26432"/>
          </a:xfrm>
          <a:prstGeom prst="rect">
            <a:avLst/>
          </a:prstGeom>
          <a:solidFill>
            <a:srgbClr val="FF6680"/>
          </a:solidFill>
          <a:ln/>
        </p:spPr>
        <p:txBody>
          <a:bodyPr/>
          <a:lstStyle/>
          <a:p>
            <a:endParaRPr lang="en-IN"/>
          </a:p>
        </p:txBody>
      </p:sp>
      <p:sp>
        <p:nvSpPr>
          <p:cNvPr id="7" name="Shape 5"/>
          <p:cNvSpPr/>
          <p:nvPr/>
        </p:nvSpPr>
        <p:spPr>
          <a:xfrm>
            <a:off x="873681" y="1728430"/>
            <a:ext cx="476488" cy="476488"/>
          </a:xfrm>
          <a:prstGeom prst="roundRect">
            <a:avLst>
              <a:gd name="adj" fmla="val 13335"/>
            </a:avLst>
          </a:prstGeom>
          <a:solidFill>
            <a:srgbClr val="312140"/>
          </a:solidFill>
          <a:ln/>
        </p:spPr>
        <p:txBody>
          <a:bodyPr/>
          <a:lstStyle/>
          <a:p>
            <a:endParaRPr lang="en-IN"/>
          </a:p>
        </p:txBody>
      </p:sp>
      <p:sp>
        <p:nvSpPr>
          <p:cNvPr id="8" name="Text 6"/>
          <p:cNvSpPr/>
          <p:nvPr/>
        </p:nvSpPr>
        <p:spPr>
          <a:xfrm>
            <a:off x="1031915" y="1768078"/>
            <a:ext cx="160020" cy="397073"/>
          </a:xfrm>
          <a:prstGeom prst="rect">
            <a:avLst/>
          </a:prstGeom>
          <a:noFill/>
          <a:ln/>
        </p:spPr>
        <p:txBody>
          <a:bodyPr wrap="none" rtlCol="0" anchor="t"/>
          <a:lstStyle/>
          <a:p>
            <a:pPr marL="0" indent="0" algn="ctr">
              <a:lnSpc>
                <a:spcPts val="3127"/>
              </a:lnSpc>
              <a:buNone/>
            </a:pPr>
            <a:r>
              <a:rPr lang="en-US" sz="2502" b="1" dirty="0">
                <a:solidFill>
                  <a:srgbClr val="FF726D"/>
                </a:solidFill>
                <a:latin typeface="Inconsolata" pitchFamily="34" charset="0"/>
                <a:ea typeface="Inconsolata" pitchFamily="34" charset="-122"/>
                <a:cs typeface="Inconsolata" pitchFamily="34" charset="-120"/>
              </a:rPr>
              <a:t>1</a:t>
            </a:r>
            <a:endParaRPr lang="en-US" sz="2502" dirty="0"/>
          </a:p>
        </p:txBody>
      </p:sp>
      <p:sp>
        <p:nvSpPr>
          <p:cNvPr id="9" name="Text 7"/>
          <p:cNvSpPr/>
          <p:nvPr/>
        </p:nvSpPr>
        <p:spPr>
          <a:xfrm>
            <a:off x="2276832" y="1774627"/>
            <a:ext cx="3429000" cy="330994"/>
          </a:xfrm>
          <a:prstGeom prst="rect">
            <a:avLst/>
          </a:prstGeom>
          <a:noFill/>
          <a:ln/>
        </p:spPr>
        <p:txBody>
          <a:bodyPr wrap="none" rtlCol="0" anchor="t"/>
          <a:lstStyle/>
          <a:p>
            <a:pPr marL="0" indent="0" algn="l">
              <a:lnSpc>
                <a:spcPts val="2606"/>
              </a:lnSpc>
              <a:buNone/>
            </a:pPr>
            <a:r>
              <a:rPr lang="en-US" sz="2085" b="1" dirty="0">
                <a:solidFill>
                  <a:srgbClr val="FF726D"/>
                </a:solidFill>
                <a:latin typeface="Inconsolata" pitchFamily="34" charset="0"/>
                <a:ea typeface="Inconsolata" pitchFamily="34" charset="-122"/>
                <a:cs typeface="Inconsolata" pitchFamily="34" charset="-120"/>
              </a:rPr>
              <a:t>New Funding Opportunities</a:t>
            </a:r>
            <a:endParaRPr lang="en-US" sz="2085" dirty="0"/>
          </a:p>
        </p:txBody>
      </p:sp>
      <p:sp>
        <p:nvSpPr>
          <p:cNvPr id="10" name="Text 8"/>
          <p:cNvSpPr/>
          <p:nvPr/>
        </p:nvSpPr>
        <p:spPr>
          <a:xfrm>
            <a:off x="2276832" y="2317313"/>
            <a:ext cx="7901702" cy="677704"/>
          </a:xfrm>
          <a:prstGeom prst="rect">
            <a:avLst/>
          </a:prstGeom>
          <a:noFill/>
          <a:ln/>
        </p:spPr>
        <p:txBody>
          <a:bodyPr wrap="square" rtlCol="0" anchor="t"/>
          <a:lstStyle/>
          <a:p>
            <a:pPr marL="0" indent="0" algn="l">
              <a:lnSpc>
                <a:spcPts val="2668"/>
              </a:lnSpc>
              <a:buNone/>
            </a:pPr>
            <a:r>
              <a:rPr lang="en-US" sz="1668" dirty="0">
                <a:solidFill>
                  <a:srgbClr val="DAD1E6"/>
                </a:solidFill>
                <a:latin typeface="Fira Sans" pitchFamily="34" charset="0"/>
                <a:ea typeface="Fira Sans" pitchFamily="34" charset="-122"/>
                <a:cs typeface="Fira Sans" pitchFamily="34" charset="-120"/>
              </a:rPr>
              <a:t>Blockchain technology creates new ways of accessing funds and allows anyone to attract supporters and investors from all around the globe.</a:t>
            </a:r>
            <a:endParaRPr lang="en-US" sz="1668" dirty="0"/>
          </a:p>
        </p:txBody>
      </p:sp>
      <p:sp>
        <p:nvSpPr>
          <p:cNvPr id="11" name="Shape 9"/>
          <p:cNvSpPr/>
          <p:nvPr/>
        </p:nvSpPr>
        <p:spPr>
          <a:xfrm>
            <a:off x="1350169" y="3859411"/>
            <a:ext cx="741283" cy="26432"/>
          </a:xfrm>
          <a:prstGeom prst="rect">
            <a:avLst/>
          </a:prstGeom>
          <a:solidFill>
            <a:srgbClr val="FF6680"/>
          </a:solidFill>
          <a:ln/>
        </p:spPr>
        <p:txBody>
          <a:bodyPr/>
          <a:lstStyle/>
          <a:p>
            <a:endParaRPr lang="en-IN"/>
          </a:p>
        </p:txBody>
      </p:sp>
      <p:sp>
        <p:nvSpPr>
          <p:cNvPr id="12" name="Shape 10"/>
          <p:cNvSpPr/>
          <p:nvPr/>
        </p:nvSpPr>
        <p:spPr>
          <a:xfrm>
            <a:off x="873681" y="3634502"/>
            <a:ext cx="476488" cy="476488"/>
          </a:xfrm>
          <a:prstGeom prst="roundRect">
            <a:avLst>
              <a:gd name="adj" fmla="val 13335"/>
            </a:avLst>
          </a:prstGeom>
          <a:solidFill>
            <a:srgbClr val="312140"/>
          </a:solidFill>
          <a:ln/>
        </p:spPr>
        <p:txBody>
          <a:bodyPr/>
          <a:lstStyle/>
          <a:p>
            <a:endParaRPr lang="en-IN"/>
          </a:p>
        </p:txBody>
      </p:sp>
      <p:sp>
        <p:nvSpPr>
          <p:cNvPr id="13" name="Text 11"/>
          <p:cNvSpPr/>
          <p:nvPr/>
        </p:nvSpPr>
        <p:spPr>
          <a:xfrm>
            <a:off x="1031915" y="3674150"/>
            <a:ext cx="160020" cy="397073"/>
          </a:xfrm>
          <a:prstGeom prst="rect">
            <a:avLst/>
          </a:prstGeom>
          <a:noFill/>
          <a:ln/>
        </p:spPr>
        <p:txBody>
          <a:bodyPr wrap="none" rtlCol="0" anchor="t"/>
          <a:lstStyle/>
          <a:p>
            <a:pPr marL="0" indent="0" algn="ctr">
              <a:lnSpc>
                <a:spcPts val="3127"/>
              </a:lnSpc>
              <a:buNone/>
            </a:pPr>
            <a:r>
              <a:rPr lang="en-US" sz="2502" b="1" dirty="0">
                <a:solidFill>
                  <a:srgbClr val="FF726D"/>
                </a:solidFill>
                <a:latin typeface="Inconsolata" pitchFamily="34" charset="0"/>
                <a:ea typeface="Inconsolata" pitchFamily="34" charset="-122"/>
                <a:cs typeface="Inconsolata" pitchFamily="34" charset="-120"/>
              </a:rPr>
              <a:t>2</a:t>
            </a:r>
            <a:endParaRPr lang="en-US" sz="2502" dirty="0"/>
          </a:p>
        </p:txBody>
      </p:sp>
      <p:sp>
        <p:nvSpPr>
          <p:cNvPr id="14" name="Text 12"/>
          <p:cNvSpPr/>
          <p:nvPr/>
        </p:nvSpPr>
        <p:spPr>
          <a:xfrm>
            <a:off x="2276832" y="3680698"/>
            <a:ext cx="3017520" cy="330994"/>
          </a:xfrm>
          <a:prstGeom prst="rect">
            <a:avLst/>
          </a:prstGeom>
          <a:noFill/>
          <a:ln/>
        </p:spPr>
        <p:txBody>
          <a:bodyPr wrap="none" rtlCol="0" anchor="t"/>
          <a:lstStyle/>
          <a:p>
            <a:pPr marL="0" indent="0" algn="l">
              <a:lnSpc>
                <a:spcPts val="2606"/>
              </a:lnSpc>
              <a:buNone/>
            </a:pPr>
            <a:r>
              <a:rPr lang="en-US" sz="2085" b="1" dirty="0">
                <a:solidFill>
                  <a:srgbClr val="FF726D"/>
                </a:solidFill>
                <a:latin typeface="Inconsolata" pitchFamily="34" charset="0"/>
                <a:ea typeface="Inconsolata" pitchFamily="34" charset="-122"/>
                <a:cs typeface="Inconsolata" pitchFamily="34" charset="-120"/>
              </a:rPr>
              <a:t>Increased Transparency</a:t>
            </a:r>
            <a:endParaRPr lang="en-US" sz="2085" dirty="0"/>
          </a:p>
        </p:txBody>
      </p:sp>
      <p:sp>
        <p:nvSpPr>
          <p:cNvPr id="15" name="Text 13"/>
          <p:cNvSpPr/>
          <p:nvPr/>
        </p:nvSpPr>
        <p:spPr>
          <a:xfrm>
            <a:off x="2276832" y="4223385"/>
            <a:ext cx="7901702" cy="1016556"/>
          </a:xfrm>
          <a:prstGeom prst="rect">
            <a:avLst/>
          </a:prstGeom>
          <a:noFill/>
          <a:ln/>
        </p:spPr>
        <p:txBody>
          <a:bodyPr wrap="square" rtlCol="0" anchor="t"/>
          <a:lstStyle/>
          <a:p>
            <a:pPr marL="0" indent="0" algn="l">
              <a:lnSpc>
                <a:spcPts val="2668"/>
              </a:lnSpc>
              <a:buNone/>
            </a:pPr>
            <a:r>
              <a:rPr lang="en-US" sz="1668" dirty="0">
                <a:solidFill>
                  <a:srgbClr val="DAD1E6"/>
                </a:solidFill>
                <a:latin typeface="Fira Sans" pitchFamily="34" charset="0"/>
                <a:ea typeface="Fira Sans" pitchFamily="34" charset="-122"/>
                <a:cs typeface="Fira Sans" pitchFamily="34" charset="-120"/>
              </a:rPr>
              <a:t>A transparent fundraising process benefits the creator, investors, and the wider community, creating a new kind of investment culture through democratic collaboration.</a:t>
            </a:r>
            <a:endParaRPr lang="en-US" sz="1668" dirty="0"/>
          </a:p>
        </p:txBody>
      </p:sp>
      <p:sp>
        <p:nvSpPr>
          <p:cNvPr id="16" name="Shape 14"/>
          <p:cNvSpPr/>
          <p:nvPr/>
        </p:nvSpPr>
        <p:spPr>
          <a:xfrm>
            <a:off x="1350169" y="6053733"/>
            <a:ext cx="741283" cy="26432"/>
          </a:xfrm>
          <a:prstGeom prst="rect">
            <a:avLst/>
          </a:prstGeom>
          <a:solidFill>
            <a:srgbClr val="FF6680"/>
          </a:solidFill>
          <a:ln/>
        </p:spPr>
        <p:txBody>
          <a:bodyPr/>
          <a:lstStyle/>
          <a:p>
            <a:endParaRPr lang="en-IN"/>
          </a:p>
        </p:txBody>
      </p:sp>
      <p:sp>
        <p:nvSpPr>
          <p:cNvPr id="17" name="Shape 15"/>
          <p:cNvSpPr/>
          <p:nvPr/>
        </p:nvSpPr>
        <p:spPr>
          <a:xfrm>
            <a:off x="873681" y="5828824"/>
            <a:ext cx="476488" cy="476488"/>
          </a:xfrm>
          <a:prstGeom prst="roundRect">
            <a:avLst>
              <a:gd name="adj" fmla="val 13335"/>
            </a:avLst>
          </a:prstGeom>
          <a:solidFill>
            <a:srgbClr val="312140"/>
          </a:solidFill>
          <a:ln/>
        </p:spPr>
        <p:txBody>
          <a:bodyPr/>
          <a:lstStyle/>
          <a:p>
            <a:endParaRPr lang="en-IN"/>
          </a:p>
        </p:txBody>
      </p:sp>
      <p:sp>
        <p:nvSpPr>
          <p:cNvPr id="18" name="Text 16"/>
          <p:cNvSpPr/>
          <p:nvPr/>
        </p:nvSpPr>
        <p:spPr>
          <a:xfrm>
            <a:off x="1031915" y="5868472"/>
            <a:ext cx="160020" cy="397073"/>
          </a:xfrm>
          <a:prstGeom prst="rect">
            <a:avLst/>
          </a:prstGeom>
          <a:noFill/>
          <a:ln/>
        </p:spPr>
        <p:txBody>
          <a:bodyPr wrap="none" rtlCol="0" anchor="t"/>
          <a:lstStyle/>
          <a:p>
            <a:pPr marL="0" indent="0" algn="ctr">
              <a:lnSpc>
                <a:spcPts val="3127"/>
              </a:lnSpc>
              <a:buNone/>
            </a:pPr>
            <a:r>
              <a:rPr lang="en-US" sz="2502" b="1" dirty="0">
                <a:solidFill>
                  <a:srgbClr val="FF726D"/>
                </a:solidFill>
                <a:latin typeface="Inconsolata" pitchFamily="34" charset="0"/>
                <a:ea typeface="Inconsolata" pitchFamily="34" charset="-122"/>
                <a:cs typeface="Inconsolata" pitchFamily="34" charset="-120"/>
              </a:rPr>
              <a:t>3</a:t>
            </a:r>
            <a:endParaRPr lang="en-US" sz="2502" dirty="0"/>
          </a:p>
        </p:txBody>
      </p:sp>
      <p:sp>
        <p:nvSpPr>
          <p:cNvPr id="19" name="Text 17"/>
          <p:cNvSpPr/>
          <p:nvPr/>
        </p:nvSpPr>
        <p:spPr>
          <a:xfrm>
            <a:off x="2276832" y="5875020"/>
            <a:ext cx="4526280" cy="330994"/>
          </a:xfrm>
          <a:prstGeom prst="rect">
            <a:avLst/>
          </a:prstGeom>
          <a:noFill/>
          <a:ln/>
        </p:spPr>
        <p:txBody>
          <a:bodyPr wrap="none" rtlCol="0" anchor="t"/>
          <a:lstStyle/>
          <a:p>
            <a:pPr marL="0" indent="0" algn="l">
              <a:lnSpc>
                <a:spcPts val="2606"/>
              </a:lnSpc>
              <a:buNone/>
            </a:pPr>
            <a:r>
              <a:rPr lang="en-US" sz="2085" b="1" dirty="0">
                <a:solidFill>
                  <a:srgbClr val="FF726D"/>
                </a:solidFill>
                <a:latin typeface="Inconsolata" pitchFamily="34" charset="0"/>
                <a:ea typeface="Inconsolata" pitchFamily="34" charset="-122"/>
                <a:cs typeface="Inconsolata" pitchFamily="34" charset="-120"/>
              </a:rPr>
              <a:t>Lower Fees &amp; Fewer Intermediaries</a:t>
            </a:r>
            <a:endParaRPr lang="en-US" sz="2085" dirty="0"/>
          </a:p>
        </p:txBody>
      </p:sp>
      <p:sp>
        <p:nvSpPr>
          <p:cNvPr id="20" name="Text 18"/>
          <p:cNvSpPr/>
          <p:nvPr/>
        </p:nvSpPr>
        <p:spPr>
          <a:xfrm>
            <a:off x="2276832" y="6417707"/>
            <a:ext cx="7901702" cy="1016556"/>
          </a:xfrm>
          <a:prstGeom prst="rect">
            <a:avLst/>
          </a:prstGeom>
          <a:noFill/>
          <a:ln/>
        </p:spPr>
        <p:txBody>
          <a:bodyPr wrap="square" rtlCol="0" anchor="t"/>
          <a:lstStyle/>
          <a:p>
            <a:pPr marL="0" indent="0" algn="l">
              <a:lnSpc>
                <a:spcPts val="2668"/>
              </a:lnSpc>
              <a:buNone/>
            </a:pPr>
            <a:r>
              <a:rPr lang="en-US" sz="1668" dirty="0">
                <a:solidFill>
                  <a:srgbClr val="DAD1E6"/>
                </a:solidFill>
                <a:latin typeface="Fira Sans" pitchFamily="34" charset="0"/>
                <a:ea typeface="Fira Sans" pitchFamily="34" charset="-122"/>
                <a:cs typeface="Fira Sans" pitchFamily="34" charset="-120"/>
              </a:rPr>
              <a:t>A decentralized platform with fewer intermediaries means lower fees and fewer barriers to entry, creating opportunities for more people to participate in financing projects.</a:t>
            </a:r>
            <a:endParaRPr lang="en-US" sz="1668" dirty="0"/>
          </a:p>
        </p:txBody>
      </p:sp>
      <p:pic>
        <p:nvPicPr>
          <p:cNvPr id="21" name="Image 0" descr="preencoded.png"/>
          <p:cNvPicPr>
            <a:picLocks noChangeAspect="1"/>
          </p:cNvPicPr>
          <p:nvPr/>
        </p:nvPicPr>
        <p:blipFill>
          <a:blip r:embed="rId3"/>
          <a:stretch>
            <a:fillRect/>
          </a:stretch>
        </p:blipFill>
        <p:spPr>
          <a:xfrm>
            <a:off x="10972800" y="0"/>
            <a:ext cx="3657600"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0C17"/>
          </a:solidFill>
          <a:ln/>
        </p:spPr>
        <p:txBody>
          <a:bodyPr/>
          <a:lstStyle/>
          <a:p>
            <a:endParaRPr lang="en-IN"/>
          </a:p>
        </p:txBody>
      </p:sp>
      <p:sp>
        <p:nvSpPr>
          <p:cNvPr id="3" name="Shape 1"/>
          <p:cNvSpPr/>
          <p:nvPr/>
        </p:nvSpPr>
        <p:spPr>
          <a:xfrm>
            <a:off x="0" y="0"/>
            <a:ext cx="14630400" cy="8229600"/>
          </a:xfrm>
          <a:prstGeom prst="rect">
            <a:avLst/>
          </a:prstGeom>
          <a:solidFill>
            <a:srgbClr val="241631"/>
          </a:solidFill>
          <a:ln/>
        </p:spPr>
        <p:txBody>
          <a:bodyPr/>
          <a:lstStyle/>
          <a:p>
            <a:endParaRPr lang="en-IN"/>
          </a:p>
        </p:txBody>
      </p:sp>
      <p:sp>
        <p:nvSpPr>
          <p:cNvPr id="4" name="Text 2"/>
          <p:cNvSpPr/>
          <p:nvPr/>
        </p:nvSpPr>
        <p:spPr>
          <a:xfrm>
            <a:off x="2037993" y="1214914"/>
            <a:ext cx="6484620" cy="694373"/>
          </a:xfrm>
          <a:prstGeom prst="rect">
            <a:avLst/>
          </a:prstGeom>
          <a:noFill/>
          <a:ln/>
        </p:spPr>
        <p:txBody>
          <a:bodyPr wrap="none" rtlCol="0" anchor="t"/>
          <a:lstStyle/>
          <a:p>
            <a:pPr marL="0" indent="0">
              <a:lnSpc>
                <a:spcPts val="5468"/>
              </a:lnSpc>
              <a:buNone/>
            </a:pPr>
            <a:r>
              <a:rPr lang="en-US" sz="4374" b="1" dirty="0">
                <a:solidFill>
                  <a:srgbClr val="FF726D"/>
                </a:solidFill>
                <a:latin typeface="Inconsolata" pitchFamily="34" charset="0"/>
                <a:ea typeface="Inconsolata" pitchFamily="34" charset="-122"/>
                <a:cs typeface="Inconsolata" pitchFamily="34" charset="-120"/>
              </a:rPr>
              <a:t>The Blockchain Solution</a:t>
            </a:r>
            <a:endParaRPr lang="en-US" sz="4374" dirty="0"/>
          </a:p>
        </p:txBody>
      </p:sp>
      <p:pic>
        <p:nvPicPr>
          <p:cNvPr id="5" name="Image 0" descr="preencoded.png"/>
          <p:cNvPicPr>
            <a:picLocks noChangeAspect="1"/>
          </p:cNvPicPr>
          <p:nvPr/>
        </p:nvPicPr>
        <p:blipFill>
          <a:blip r:embed="rId3"/>
          <a:stretch>
            <a:fillRect/>
          </a:stretch>
        </p:blipFill>
        <p:spPr>
          <a:xfrm>
            <a:off x="2037993" y="2353628"/>
            <a:ext cx="3295888" cy="2036921"/>
          </a:xfrm>
          <a:prstGeom prst="rect">
            <a:avLst/>
          </a:prstGeom>
        </p:spPr>
      </p:pic>
      <p:sp>
        <p:nvSpPr>
          <p:cNvPr id="6" name="Text 3"/>
          <p:cNvSpPr/>
          <p:nvPr/>
        </p:nvSpPr>
        <p:spPr>
          <a:xfrm>
            <a:off x="2037993" y="4668203"/>
            <a:ext cx="2468880"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Increased Security</a:t>
            </a:r>
            <a:endParaRPr lang="en-US" sz="2187" dirty="0"/>
          </a:p>
        </p:txBody>
      </p:sp>
      <p:sp>
        <p:nvSpPr>
          <p:cNvPr id="7" name="Text 4"/>
          <p:cNvSpPr/>
          <p:nvPr/>
        </p:nvSpPr>
        <p:spPr>
          <a:xfrm>
            <a:off x="2037993" y="5237559"/>
            <a:ext cx="3295888" cy="1421606"/>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Blockchain technology verifies each transaction, ensuring that the fund’s transfers are secure and tamper-proof.</a:t>
            </a:r>
            <a:endParaRPr lang="en-US" sz="1750" dirty="0"/>
          </a:p>
        </p:txBody>
      </p:sp>
      <p:pic>
        <p:nvPicPr>
          <p:cNvPr id="8" name="Image 1" descr="preencoded.png"/>
          <p:cNvPicPr>
            <a:picLocks noChangeAspect="1"/>
          </p:cNvPicPr>
          <p:nvPr/>
        </p:nvPicPr>
        <p:blipFill>
          <a:blip r:embed="rId4"/>
          <a:stretch>
            <a:fillRect/>
          </a:stretch>
        </p:blipFill>
        <p:spPr>
          <a:xfrm>
            <a:off x="5667137" y="2353628"/>
            <a:ext cx="3296007" cy="2037040"/>
          </a:xfrm>
          <a:prstGeom prst="rect">
            <a:avLst/>
          </a:prstGeom>
        </p:spPr>
      </p:pic>
      <p:sp>
        <p:nvSpPr>
          <p:cNvPr id="9" name="Text 5"/>
          <p:cNvSpPr/>
          <p:nvPr/>
        </p:nvSpPr>
        <p:spPr>
          <a:xfrm>
            <a:off x="5667137" y="4668322"/>
            <a:ext cx="2221944"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Transparency</a:t>
            </a:r>
            <a:endParaRPr lang="en-US" sz="2187" dirty="0"/>
          </a:p>
        </p:txBody>
      </p:sp>
      <p:sp>
        <p:nvSpPr>
          <p:cNvPr id="10" name="Text 6"/>
          <p:cNvSpPr/>
          <p:nvPr/>
        </p:nvSpPr>
        <p:spPr>
          <a:xfrm>
            <a:off x="5667137" y="5237678"/>
            <a:ext cx="3296007" cy="1777008"/>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All activities on the network are transparent and secure, eliminating the need for intermediaries and ensuring total trust among all parties.</a:t>
            </a:r>
            <a:endParaRPr lang="en-US" sz="1750" dirty="0"/>
          </a:p>
        </p:txBody>
      </p:sp>
      <p:pic>
        <p:nvPicPr>
          <p:cNvPr id="11" name="Image 2"/>
          <p:cNvPicPr>
            <a:picLocks noChangeAspect="1"/>
          </p:cNvPicPr>
          <p:nvPr/>
        </p:nvPicPr>
        <p:blipFill>
          <a:blip r:embed="rId5"/>
          <a:srcRect/>
          <a:stretch/>
        </p:blipFill>
        <p:spPr>
          <a:xfrm>
            <a:off x="9586377" y="2353628"/>
            <a:ext cx="2716053" cy="2037040"/>
          </a:xfrm>
          <a:prstGeom prst="rect">
            <a:avLst/>
          </a:prstGeom>
        </p:spPr>
      </p:pic>
      <p:sp>
        <p:nvSpPr>
          <p:cNvPr id="12" name="Text 7"/>
          <p:cNvSpPr/>
          <p:nvPr/>
        </p:nvSpPr>
        <p:spPr>
          <a:xfrm>
            <a:off x="9296400" y="4668322"/>
            <a:ext cx="2468880" cy="347186"/>
          </a:xfrm>
          <a:prstGeom prst="rect">
            <a:avLst/>
          </a:prstGeom>
          <a:noFill/>
          <a:ln/>
        </p:spPr>
        <p:txBody>
          <a:bodyPr wrap="none" rtlCol="0" anchor="t"/>
          <a:lstStyle/>
          <a:p>
            <a:pPr marL="0" indent="0" algn="l">
              <a:lnSpc>
                <a:spcPts val="2734"/>
              </a:lnSpc>
              <a:buNone/>
            </a:pPr>
            <a:r>
              <a:rPr lang="en-US" sz="2187" b="1" dirty="0">
                <a:solidFill>
                  <a:srgbClr val="FF726D"/>
                </a:solidFill>
                <a:latin typeface="Inconsolata" pitchFamily="34" charset="0"/>
                <a:ea typeface="Inconsolata" pitchFamily="34" charset="-122"/>
                <a:cs typeface="Inconsolata" pitchFamily="34" charset="-120"/>
              </a:rPr>
              <a:t>Multiple Use Cases</a:t>
            </a:r>
            <a:endParaRPr lang="en-US" sz="2187" dirty="0"/>
          </a:p>
        </p:txBody>
      </p:sp>
      <p:sp>
        <p:nvSpPr>
          <p:cNvPr id="13" name="Text 8"/>
          <p:cNvSpPr/>
          <p:nvPr/>
        </p:nvSpPr>
        <p:spPr>
          <a:xfrm>
            <a:off x="9296400" y="5237678"/>
            <a:ext cx="3296007" cy="1777008"/>
          </a:xfrm>
          <a:prstGeom prst="rect">
            <a:avLst/>
          </a:prstGeom>
          <a:noFill/>
          <a:ln/>
        </p:spPr>
        <p:txBody>
          <a:bodyPr wrap="square" rtlCol="0" anchor="t"/>
          <a:lstStyle/>
          <a:p>
            <a:pPr marL="0" indent="0" algn="l">
              <a:lnSpc>
                <a:spcPts val="2799"/>
              </a:lnSpc>
              <a:buNone/>
            </a:pPr>
            <a:r>
              <a:rPr lang="en-US" sz="1750" dirty="0">
                <a:solidFill>
                  <a:srgbClr val="DAD1E6"/>
                </a:solidFill>
                <a:latin typeface="Fira Sans" pitchFamily="34" charset="0"/>
                <a:ea typeface="Fira Sans" pitchFamily="34" charset="-122"/>
                <a:cs typeface="Fira Sans" pitchFamily="34" charset="-120"/>
              </a:rPr>
              <a:t>Blockchain can be used for any kind of fundraising project, no matter how large or small, and offers greater flexibility and ease of use.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
            <a:extLst>
              <a:ext uri="{FF2B5EF4-FFF2-40B4-BE49-F238E27FC236}">
                <a16:creationId xmlns:a16="http://schemas.microsoft.com/office/drawing/2014/main" id="{B307D136-8596-1FDD-70F3-0277241D358E}"/>
              </a:ext>
            </a:extLst>
          </p:cNvPr>
          <p:cNvSpPr/>
          <p:nvPr/>
        </p:nvSpPr>
        <p:spPr>
          <a:xfrm>
            <a:off x="0" y="0"/>
            <a:ext cx="14630400" cy="8229600"/>
          </a:xfrm>
          <a:prstGeom prst="rect">
            <a:avLst/>
          </a:prstGeom>
          <a:solidFill>
            <a:srgbClr val="241631"/>
          </a:solidFill>
          <a:ln/>
        </p:spPr>
        <p:txBody>
          <a:bodyPr/>
          <a:lstStyle/>
          <a:p>
            <a:endParaRPr lang="en-IN" dirty="0"/>
          </a:p>
        </p:txBody>
      </p:sp>
      <p:pic>
        <p:nvPicPr>
          <p:cNvPr id="5" name="Image 0">
            <a:extLst>
              <a:ext uri="{FF2B5EF4-FFF2-40B4-BE49-F238E27FC236}">
                <a16:creationId xmlns:a16="http://schemas.microsoft.com/office/drawing/2014/main" id="{B2E83F7A-FA0B-F7EA-5472-CDB4DD643A77}"/>
              </a:ext>
            </a:extLst>
          </p:cNvPr>
          <p:cNvPicPr>
            <a:picLocks noChangeAspect="1"/>
          </p:cNvPicPr>
          <p:nvPr/>
        </p:nvPicPr>
        <p:blipFill>
          <a:blip r:embed="rId2">
            <a:extLst>
              <a:ext uri="{837473B0-CC2E-450A-ABE3-18F120FF3D39}">
                <a1611:picAttrSrcUrl xmlns:a1611="http://schemas.microsoft.com/office/drawing/2016/11/main" r:id="rId3"/>
              </a:ext>
            </a:extLst>
          </a:blip>
          <a:srcRect/>
          <a:stretch/>
        </p:blipFill>
        <p:spPr>
          <a:xfrm>
            <a:off x="382733" y="993499"/>
            <a:ext cx="4673486" cy="3115657"/>
          </a:xfrm>
          <a:prstGeom prst="rect">
            <a:avLst/>
          </a:prstGeom>
        </p:spPr>
      </p:pic>
      <p:sp>
        <p:nvSpPr>
          <p:cNvPr id="6" name="Text 2">
            <a:extLst>
              <a:ext uri="{FF2B5EF4-FFF2-40B4-BE49-F238E27FC236}">
                <a16:creationId xmlns:a16="http://schemas.microsoft.com/office/drawing/2014/main" id="{A16E9F7C-1243-080C-92C7-2BA57D2C30DB}"/>
              </a:ext>
            </a:extLst>
          </p:cNvPr>
          <p:cNvSpPr/>
          <p:nvPr/>
        </p:nvSpPr>
        <p:spPr>
          <a:xfrm>
            <a:off x="5800310" y="237142"/>
            <a:ext cx="7477601"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Times New Roman" panose="02020603050405020304" pitchFamily="18" charset="0"/>
                <a:ea typeface="Inter" pitchFamily="34" charset="-122"/>
                <a:cs typeface="Times New Roman" panose="02020603050405020304" pitchFamily="18" charset="0"/>
              </a:rPr>
              <a:t>Objective and Problem Statement</a:t>
            </a:r>
            <a:endParaRPr lang="en-US" sz="4374" dirty="0">
              <a:latin typeface="Times New Roman" panose="02020603050405020304" pitchFamily="18" charset="0"/>
              <a:cs typeface="Times New Roman" panose="02020603050405020304" pitchFamily="18" charset="0"/>
            </a:endParaRPr>
          </a:p>
        </p:txBody>
      </p:sp>
      <p:sp>
        <p:nvSpPr>
          <p:cNvPr id="7" name="Text 3">
            <a:extLst>
              <a:ext uri="{FF2B5EF4-FFF2-40B4-BE49-F238E27FC236}">
                <a16:creationId xmlns:a16="http://schemas.microsoft.com/office/drawing/2014/main" id="{C9858505-4694-8773-8B76-AD36F29087F5}"/>
              </a:ext>
            </a:extLst>
          </p:cNvPr>
          <p:cNvSpPr/>
          <p:nvPr/>
        </p:nvSpPr>
        <p:spPr>
          <a:xfrm>
            <a:off x="6172844" y="2410698"/>
            <a:ext cx="7477601" cy="1066205"/>
          </a:xfrm>
          <a:prstGeom prst="rect">
            <a:avLst/>
          </a:prstGeom>
          <a:noFill/>
          <a:ln/>
        </p:spPr>
        <p:txBody>
          <a:bodyPr wrap="square" rtlCol="0" anchor="t"/>
          <a:lstStyle/>
          <a:p>
            <a:pPr marL="0" indent="0">
              <a:lnSpc>
                <a:spcPts val="2799"/>
              </a:lnSpc>
              <a:buNone/>
            </a:pPr>
            <a:r>
              <a:rPr lang="en-US" sz="2800" b="1" kern="0" spc="-35" dirty="0">
                <a:solidFill>
                  <a:schemeClr val="accent6">
                    <a:lumMod val="40000"/>
                    <a:lumOff val="60000"/>
                  </a:schemeClr>
                </a:solidFill>
                <a:latin typeface="Times New Roman" panose="02020603050405020304" pitchFamily="18" charset="0"/>
                <a:ea typeface="Inter" pitchFamily="34" charset="-122"/>
                <a:cs typeface="Times New Roman" panose="02020603050405020304" pitchFamily="18" charset="0"/>
              </a:rPr>
              <a:t>Objective:</a:t>
            </a:r>
          </a:p>
          <a:p>
            <a:pPr marL="285750" indent="-285750">
              <a:lnSpc>
                <a:spcPts val="2799"/>
              </a:lnSpc>
              <a:buFont typeface="Wingdings" panose="05000000000000000000" pitchFamily="2" charset="2"/>
              <a:buChar char="§"/>
            </a:pPr>
            <a:r>
              <a:rPr lang="en-US" sz="1750" kern="0" spc="-35" dirty="0">
                <a:solidFill>
                  <a:srgbClr val="E5E0DF"/>
                </a:solidFill>
                <a:latin typeface="Times New Roman" panose="02020603050405020304" pitchFamily="18" charset="0"/>
                <a:ea typeface="Inter" pitchFamily="34" charset="-122"/>
                <a:cs typeface="Times New Roman" panose="02020603050405020304" pitchFamily="18" charset="0"/>
              </a:rPr>
              <a:t>Revolutionize fundraising through the implementation of blockchain technology.</a:t>
            </a:r>
          </a:p>
          <a:p>
            <a:pPr marL="285750" indent="-285750">
              <a:lnSpc>
                <a:spcPts val="2799"/>
              </a:lnSpc>
              <a:buFont typeface="Wingdings" panose="05000000000000000000" pitchFamily="2" charset="2"/>
              <a:buChar char="§"/>
            </a:pPr>
            <a:r>
              <a:rPr lang="en-US" sz="1750" kern="0" spc="-35" dirty="0">
                <a:solidFill>
                  <a:srgbClr val="E5E0DF"/>
                </a:solidFill>
                <a:latin typeface="Times New Roman" panose="02020603050405020304" pitchFamily="18" charset="0"/>
                <a:ea typeface="Inter" pitchFamily="34" charset="-122"/>
                <a:cs typeface="Times New Roman" panose="02020603050405020304" pitchFamily="18" charset="0"/>
              </a:rPr>
              <a:t>Enhance the crowdfunding experience by leveraging the unique features of  blockchain.</a:t>
            </a:r>
          </a:p>
          <a:p>
            <a:pPr marL="0" indent="0">
              <a:lnSpc>
                <a:spcPts val="2799"/>
              </a:lnSpc>
              <a:buNone/>
            </a:pPr>
            <a:endParaRPr lang="en-US" sz="1750" kern="0" spc="-35" dirty="0">
              <a:solidFill>
                <a:srgbClr val="E5E0DF"/>
              </a:solidFill>
              <a:latin typeface="Times New Roman" panose="02020603050405020304" pitchFamily="18" charset="0"/>
              <a:ea typeface="Inter" pitchFamily="34" charset="-122"/>
              <a:cs typeface="Times New Roman" panose="02020603050405020304" pitchFamily="18" charset="0"/>
            </a:endParaRPr>
          </a:p>
          <a:p>
            <a:pPr marL="0" indent="0">
              <a:lnSpc>
                <a:spcPts val="2799"/>
              </a:lnSpc>
              <a:buNone/>
            </a:pPr>
            <a:r>
              <a:rPr lang="en-US" sz="2800" b="1" kern="0" spc="-35" dirty="0">
                <a:solidFill>
                  <a:schemeClr val="accent6">
                    <a:lumMod val="40000"/>
                    <a:lumOff val="60000"/>
                  </a:schemeClr>
                </a:solidFill>
                <a:latin typeface="Times New Roman" panose="02020603050405020304" pitchFamily="18" charset="0"/>
                <a:ea typeface="Inter" pitchFamily="34" charset="-122"/>
                <a:cs typeface="Times New Roman" panose="02020603050405020304" pitchFamily="18" charset="0"/>
              </a:rPr>
              <a:t>Problem Statement:</a:t>
            </a:r>
          </a:p>
          <a:p>
            <a:pPr marL="285750" indent="-285750">
              <a:lnSpc>
                <a:spcPts val="2799"/>
              </a:lnSpc>
              <a:buFont typeface="Wingdings" panose="05000000000000000000" pitchFamily="2" charset="2"/>
              <a:buChar char="§"/>
            </a:pPr>
            <a:r>
              <a:rPr lang="en-US" sz="1750" kern="0" spc="-35" dirty="0">
                <a:solidFill>
                  <a:srgbClr val="E5E0DF"/>
                </a:solidFill>
                <a:latin typeface="Times New Roman" panose="02020603050405020304" pitchFamily="18" charset="0"/>
                <a:ea typeface="Inter" pitchFamily="34" charset="-122"/>
                <a:cs typeface="Times New Roman" panose="02020603050405020304" pitchFamily="18" charset="0"/>
              </a:rPr>
              <a:t>Trust and safety issues prevalent in traditional crowdfunding platforms.</a:t>
            </a:r>
          </a:p>
          <a:p>
            <a:pPr marL="285750" indent="-285750">
              <a:lnSpc>
                <a:spcPts val="2799"/>
              </a:lnSpc>
              <a:buFont typeface="Wingdings" panose="05000000000000000000" pitchFamily="2" charset="2"/>
              <a:buChar char="§"/>
            </a:pPr>
            <a:r>
              <a:rPr lang="en-US" sz="1750" kern="0" spc="-35" dirty="0">
                <a:solidFill>
                  <a:srgbClr val="E5E0DF"/>
                </a:solidFill>
                <a:latin typeface="Times New Roman" panose="02020603050405020304" pitchFamily="18" charset="0"/>
                <a:ea typeface="Inter" pitchFamily="34" charset="-122"/>
                <a:cs typeface="Times New Roman" panose="02020603050405020304" pitchFamily="18" charset="0"/>
              </a:rPr>
              <a:t>Inefficiencies and delays associated with centralized intermediaries.</a:t>
            </a:r>
          </a:p>
          <a:p>
            <a:pPr marL="285750" indent="-285750">
              <a:lnSpc>
                <a:spcPts val="2799"/>
              </a:lnSpc>
              <a:buFont typeface="Wingdings" panose="05000000000000000000" pitchFamily="2" charset="2"/>
              <a:buChar char="§"/>
            </a:pPr>
            <a:r>
              <a:rPr lang="en-US" sz="1750" kern="0" spc="-35" dirty="0">
                <a:solidFill>
                  <a:srgbClr val="E5E0DF"/>
                </a:solidFill>
                <a:latin typeface="Times New Roman" panose="02020603050405020304" pitchFamily="18" charset="0"/>
                <a:ea typeface="Inter" pitchFamily="34" charset="-122"/>
                <a:cs typeface="Times New Roman" panose="02020603050405020304" pitchFamily="18" charset="0"/>
              </a:rPr>
              <a:t>Limited global accessibility and participation in crowdfunding campaigns.</a:t>
            </a:r>
          </a:p>
          <a:p>
            <a:pPr marL="285750" indent="-285750">
              <a:lnSpc>
                <a:spcPts val="2799"/>
              </a:lnSpc>
              <a:buFont typeface="Wingdings" panose="05000000000000000000" pitchFamily="2" charset="2"/>
              <a:buChar char="§"/>
            </a:pPr>
            <a:r>
              <a:rPr lang="en-US" sz="1750" kern="0" spc="-35" dirty="0">
                <a:solidFill>
                  <a:srgbClr val="E5E0DF"/>
                </a:solidFill>
                <a:latin typeface="Times New Roman" panose="02020603050405020304" pitchFamily="18" charset="0"/>
                <a:ea typeface="Inter" pitchFamily="34" charset="-122"/>
                <a:cs typeface="Times New Roman" panose="02020603050405020304" pitchFamily="18" charset="0"/>
              </a:rPr>
              <a:t>High transaction costs and complex processes hindering the efficiency of traditional  crowdfunding.</a:t>
            </a:r>
            <a:endParaRPr lang="en-US" sz="1750" dirty="0">
              <a:latin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E9B534A2-F0C0-71C3-9FB2-BD1850EEB764}"/>
              </a:ext>
            </a:extLst>
          </p:cNvPr>
          <p:cNvPicPr>
            <a:picLocks noChangeAspect="1"/>
          </p:cNvPicPr>
          <p:nvPr/>
        </p:nvPicPr>
        <p:blipFill>
          <a:blip r:embed="rId4">
            <a:extLst>
              <a:ext uri="{837473B0-CC2E-450A-ABE3-18F120FF3D39}">
                <a1611:picAttrSrcUrl xmlns:a1611="http://schemas.microsoft.com/office/drawing/2016/11/main" r:id="rId5"/>
              </a:ext>
            </a:extLst>
          </a:blip>
          <a:srcRect/>
          <a:stretch/>
        </p:blipFill>
        <p:spPr>
          <a:xfrm>
            <a:off x="676191" y="4669190"/>
            <a:ext cx="4248318" cy="3000375"/>
          </a:xfrm>
          <a:prstGeom prst="rect">
            <a:avLst/>
          </a:prstGeom>
        </p:spPr>
      </p:pic>
    </p:spTree>
    <p:extLst>
      <p:ext uri="{BB962C8B-B14F-4D97-AF65-F5344CB8AC3E}">
        <p14:creationId xmlns:p14="http://schemas.microsoft.com/office/powerpoint/2010/main" val="3150059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hape 1">
            <a:extLst>
              <a:ext uri="{FF2B5EF4-FFF2-40B4-BE49-F238E27FC236}">
                <a16:creationId xmlns:a16="http://schemas.microsoft.com/office/drawing/2014/main" id="{AA95B694-F29E-BCCC-F757-5AFAECF6632C}"/>
              </a:ext>
            </a:extLst>
          </p:cNvPr>
          <p:cNvSpPr/>
          <p:nvPr/>
        </p:nvSpPr>
        <p:spPr>
          <a:xfrm>
            <a:off x="0" y="0"/>
            <a:ext cx="14630400" cy="8229600"/>
          </a:xfrm>
          <a:prstGeom prst="rect">
            <a:avLst/>
          </a:prstGeom>
          <a:solidFill>
            <a:srgbClr val="241631"/>
          </a:solidFill>
          <a:ln/>
        </p:spPr>
        <p:txBody>
          <a:bodyPr/>
          <a:lstStyle/>
          <a:p>
            <a:endParaRPr lang="en-IN" dirty="0"/>
          </a:p>
        </p:txBody>
      </p:sp>
      <p:pic>
        <p:nvPicPr>
          <p:cNvPr id="4" name="Image 0">
            <a:extLst>
              <a:ext uri="{FF2B5EF4-FFF2-40B4-BE49-F238E27FC236}">
                <a16:creationId xmlns:a16="http://schemas.microsoft.com/office/drawing/2014/main" id="{BE976945-50E5-A8D9-1F23-A406D86F4715}"/>
              </a:ext>
            </a:extLst>
          </p:cNvPr>
          <p:cNvPicPr>
            <a:picLocks noChangeAspect="1"/>
          </p:cNvPicPr>
          <p:nvPr/>
        </p:nvPicPr>
        <p:blipFill rotWithShape="1">
          <a:blip r:embed="rId2"/>
          <a:srcRect t="21641"/>
          <a:stretch/>
        </p:blipFill>
        <p:spPr>
          <a:xfrm>
            <a:off x="9312442" y="2700448"/>
            <a:ext cx="4826233" cy="3112575"/>
          </a:xfrm>
          <a:prstGeom prst="rect">
            <a:avLst/>
          </a:prstGeom>
        </p:spPr>
      </p:pic>
      <p:sp>
        <p:nvSpPr>
          <p:cNvPr id="5" name="Text 2">
            <a:extLst>
              <a:ext uri="{FF2B5EF4-FFF2-40B4-BE49-F238E27FC236}">
                <a16:creationId xmlns:a16="http://schemas.microsoft.com/office/drawing/2014/main" id="{72401CAD-FACF-956E-F9D5-846F5A39A1DD}"/>
              </a:ext>
            </a:extLst>
          </p:cNvPr>
          <p:cNvSpPr/>
          <p:nvPr/>
        </p:nvSpPr>
        <p:spPr>
          <a:xfrm>
            <a:off x="897816" y="852492"/>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Times New Roman" panose="02020603050405020304" pitchFamily="18" charset="0"/>
                <a:ea typeface="Inter" pitchFamily="34" charset="-122"/>
                <a:cs typeface="Times New Roman" panose="02020603050405020304" pitchFamily="18" charset="0"/>
              </a:rPr>
              <a:t>Technologies</a:t>
            </a:r>
            <a:r>
              <a:rPr lang="en-US" sz="4374" b="1" kern="0" spc="-131" dirty="0">
                <a:solidFill>
                  <a:srgbClr val="FFFFFF"/>
                </a:solidFill>
                <a:latin typeface="Inter" pitchFamily="34" charset="0"/>
                <a:ea typeface="Inter" pitchFamily="34" charset="-122"/>
                <a:cs typeface="Inter" pitchFamily="34" charset="-120"/>
              </a:rPr>
              <a:t> used</a:t>
            </a:r>
            <a:endParaRPr lang="en-US" sz="4374" dirty="0"/>
          </a:p>
        </p:txBody>
      </p:sp>
      <p:sp>
        <p:nvSpPr>
          <p:cNvPr id="6" name="Text 3">
            <a:extLst>
              <a:ext uri="{FF2B5EF4-FFF2-40B4-BE49-F238E27FC236}">
                <a16:creationId xmlns:a16="http://schemas.microsoft.com/office/drawing/2014/main" id="{5C9651DF-4F2C-71A3-D39F-83843B8D2248}"/>
              </a:ext>
            </a:extLst>
          </p:cNvPr>
          <p:cNvSpPr/>
          <p:nvPr/>
        </p:nvSpPr>
        <p:spPr>
          <a:xfrm>
            <a:off x="-389119" y="2050613"/>
            <a:ext cx="10554414" cy="710803"/>
          </a:xfrm>
          <a:prstGeom prst="rect">
            <a:avLst/>
          </a:prstGeom>
          <a:noFill/>
          <a:ln/>
        </p:spPr>
        <p:txBody>
          <a:bodyPr wrap="square" rtlCol="0" anchor="t"/>
          <a:lstStyle/>
          <a:p>
            <a:pPr marL="0" indent="0">
              <a:lnSpc>
                <a:spcPts val="2799"/>
              </a:lnSpc>
              <a:buNone/>
            </a:pPr>
            <a:endParaRPr lang="en-US" sz="1750" dirty="0"/>
          </a:p>
        </p:txBody>
      </p:sp>
      <p:sp>
        <p:nvSpPr>
          <p:cNvPr id="7" name="TextBox 6">
            <a:extLst>
              <a:ext uri="{FF2B5EF4-FFF2-40B4-BE49-F238E27FC236}">
                <a16:creationId xmlns:a16="http://schemas.microsoft.com/office/drawing/2014/main" id="{8BF11D78-5839-035E-4BFF-EC89544DCBF6}"/>
              </a:ext>
            </a:extLst>
          </p:cNvPr>
          <p:cNvSpPr txBox="1"/>
          <p:nvPr/>
        </p:nvSpPr>
        <p:spPr>
          <a:xfrm flipH="1">
            <a:off x="881231" y="1890130"/>
            <a:ext cx="7613063" cy="6003375"/>
          </a:xfrm>
          <a:prstGeom prst="rect">
            <a:avLst/>
          </a:prstGeom>
          <a:noFill/>
        </p:spPr>
        <p:txBody>
          <a:bodyPr wrap="square" rtlCol="0">
            <a:spAutoFit/>
          </a:bodyPr>
          <a:lstStyle/>
          <a:p>
            <a:pPr algn="just" rtl="0" fontAlgn="base">
              <a:lnSpc>
                <a:spcPct val="150000"/>
              </a:lnSpc>
              <a:spcBef>
                <a:spcPts val="0"/>
              </a:spcBef>
              <a:spcAft>
                <a:spcPts val="0"/>
              </a:spcAft>
              <a:buFont typeface="+mj-lt"/>
              <a:buAutoNum type="arabicPeriod"/>
            </a:pPr>
            <a:r>
              <a:rPr lang="en-US" sz="2400" b="1" i="0" u="none" strike="noStrike" dirty="0">
                <a:solidFill>
                  <a:schemeClr val="bg2"/>
                </a:solidFill>
                <a:effectLst/>
                <a:latin typeface="Times New Roman" panose="02020603050405020304" pitchFamily="18" charset="0"/>
              </a:rPr>
              <a:t>NextJS </a:t>
            </a:r>
            <a:r>
              <a:rPr lang="en-US" sz="1800" b="1" i="0" u="none" strike="noStrike" dirty="0">
                <a:solidFill>
                  <a:schemeClr val="bg1">
                    <a:lumMod val="95000"/>
                  </a:schemeClr>
                </a:solidFill>
                <a:effectLst/>
                <a:latin typeface="Times New Roman" panose="02020603050405020304" pitchFamily="18" charset="0"/>
              </a:rPr>
              <a:t>:</a:t>
            </a:r>
            <a:r>
              <a:rPr lang="en-US" sz="1800" b="0" i="0" u="none" strike="noStrike" dirty="0">
                <a:solidFill>
                  <a:schemeClr val="bg1">
                    <a:lumMod val="95000"/>
                  </a:schemeClr>
                </a:solidFill>
                <a:effectLst/>
                <a:latin typeface="Times New Roman" panose="02020603050405020304" pitchFamily="18" charset="0"/>
              </a:rPr>
              <a:t> </a:t>
            </a:r>
          </a:p>
          <a:p>
            <a:pPr algn="just" rtl="0" fontAlgn="base">
              <a:lnSpc>
                <a:spcPct val="150000"/>
              </a:lnSpc>
              <a:spcBef>
                <a:spcPts val="0"/>
              </a:spcBef>
              <a:spcAft>
                <a:spcPts val="0"/>
              </a:spcAft>
            </a:pPr>
            <a:r>
              <a:rPr lang="en-US" dirty="0">
                <a:solidFill>
                  <a:schemeClr val="bg1">
                    <a:lumMod val="95000"/>
                  </a:schemeClr>
                </a:solidFill>
                <a:latin typeface="Times New Roman" panose="02020603050405020304" pitchFamily="18" charset="0"/>
              </a:rPr>
              <a:t>	</a:t>
            </a:r>
            <a:r>
              <a:rPr lang="en-US" sz="1800" b="0" i="0" u="none" strike="noStrike" dirty="0">
                <a:solidFill>
                  <a:schemeClr val="bg1">
                    <a:lumMod val="95000"/>
                  </a:schemeClr>
                </a:solidFill>
                <a:effectLst/>
                <a:latin typeface="Times New Roman" panose="02020603050405020304" pitchFamily="18" charset="0"/>
              </a:rPr>
              <a:t>Next.js is an open-source React front-end development web framework that enables functionality such as server-side rendering and generating static websites for React based web applications.</a:t>
            </a:r>
          </a:p>
          <a:p>
            <a:pPr algn="just" rtl="0" fontAlgn="base">
              <a:lnSpc>
                <a:spcPct val="150000"/>
              </a:lnSpc>
              <a:spcBef>
                <a:spcPts val="0"/>
              </a:spcBef>
              <a:spcAft>
                <a:spcPts val="0"/>
              </a:spcAft>
            </a:pPr>
            <a:r>
              <a:rPr lang="en-US" sz="2400" b="1" i="0" u="none" strike="noStrike" dirty="0">
                <a:solidFill>
                  <a:schemeClr val="bg1">
                    <a:lumMod val="95000"/>
                  </a:schemeClr>
                </a:solidFill>
                <a:effectLst/>
                <a:latin typeface="Times New Roman" panose="02020603050405020304" pitchFamily="18" charset="0"/>
              </a:rPr>
              <a:t>2. Solidity : </a:t>
            </a:r>
          </a:p>
          <a:p>
            <a:pPr algn="just" rtl="0" fontAlgn="base">
              <a:lnSpc>
                <a:spcPct val="150000"/>
              </a:lnSpc>
              <a:spcBef>
                <a:spcPts val="0"/>
              </a:spcBef>
              <a:spcAft>
                <a:spcPts val="0"/>
              </a:spcAft>
            </a:pPr>
            <a:r>
              <a:rPr lang="en-US" b="1" dirty="0">
                <a:solidFill>
                  <a:schemeClr val="bg1">
                    <a:lumMod val="95000"/>
                  </a:schemeClr>
                </a:solidFill>
                <a:latin typeface="Times New Roman" panose="02020603050405020304" pitchFamily="18" charset="0"/>
              </a:rPr>
              <a:t>	</a:t>
            </a:r>
            <a:r>
              <a:rPr lang="en-US" sz="1800" b="0" i="0" u="none" strike="noStrike" dirty="0">
                <a:solidFill>
                  <a:schemeClr val="bg1">
                    <a:lumMod val="95000"/>
                  </a:schemeClr>
                </a:solidFill>
                <a:effectLst/>
                <a:latin typeface="Times New Roman" panose="02020603050405020304" pitchFamily="18" charset="0"/>
              </a:rPr>
              <a:t>It is the programming language for implementing Ethereum based Smart Contracts.</a:t>
            </a:r>
          </a:p>
          <a:p>
            <a:pPr algn="just" rtl="0" fontAlgn="base">
              <a:lnSpc>
                <a:spcPct val="150000"/>
              </a:lnSpc>
              <a:spcBef>
                <a:spcPts val="0"/>
              </a:spcBef>
              <a:spcAft>
                <a:spcPts val="0"/>
              </a:spcAft>
            </a:pPr>
            <a:r>
              <a:rPr lang="en-US" sz="2400" b="1" i="0" u="none" strike="noStrike" dirty="0">
                <a:solidFill>
                  <a:schemeClr val="bg1">
                    <a:lumMod val="95000"/>
                  </a:schemeClr>
                </a:solidFill>
                <a:effectLst/>
                <a:latin typeface="Times New Roman" panose="02020603050405020304" pitchFamily="18" charset="0"/>
              </a:rPr>
              <a:t>3. Web3</a:t>
            </a:r>
            <a:r>
              <a:rPr lang="en-US" sz="2400" b="0" i="0" u="none" strike="noStrike" dirty="0">
                <a:solidFill>
                  <a:schemeClr val="bg1">
                    <a:lumMod val="95000"/>
                  </a:schemeClr>
                </a:solidFill>
                <a:effectLst/>
                <a:latin typeface="Times New Roman" panose="02020603050405020304" pitchFamily="18" charset="0"/>
              </a:rPr>
              <a:t> :</a:t>
            </a:r>
          </a:p>
          <a:p>
            <a:pPr algn="just" rtl="0" fontAlgn="base">
              <a:lnSpc>
                <a:spcPct val="150000"/>
              </a:lnSpc>
              <a:spcBef>
                <a:spcPts val="0"/>
              </a:spcBef>
              <a:spcAft>
                <a:spcPts val="0"/>
              </a:spcAft>
            </a:pPr>
            <a:r>
              <a:rPr lang="en-US" dirty="0">
                <a:solidFill>
                  <a:schemeClr val="bg1">
                    <a:lumMod val="95000"/>
                  </a:schemeClr>
                </a:solidFill>
                <a:latin typeface="Times New Roman" panose="02020603050405020304" pitchFamily="18" charset="0"/>
              </a:rPr>
              <a:t>	</a:t>
            </a:r>
            <a:r>
              <a:rPr lang="en-US" sz="1800" b="0" i="0" u="none" strike="noStrike" dirty="0">
                <a:solidFill>
                  <a:schemeClr val="bg1">
                    <a:lumMod val="95000"/>
                  </a:schemeClr>
                </a:solidFill>
                <a:effectLst/>
                <a:latin typeface="Times New Roman" panose="02020603050405020304" pitchFamily="18" charset="0"/>
              </a:rPr>
              <a:t> web3.js is a collection of libraries that allow you to interact with a local or remote Ethereum node using HTTP, IPC or WebSocket.</a:t>
            </a:r>
          </a:p>
          <a:p>
            <a:pPr>
              <a:lnSpc>
                <a:spcPct val="150000"/>
              </a:lnSpc>
            </a:pPr>
            <a:r>
              <a:rPr lang="en-US" sz="2400" b="1" dirty="0">
                <a:solidFill>
                  <a:schemeClr val="bg1">
                    <a:lumMod val="95000"/>
                  </a:schemeClr>
                </a:solidFill>
                <a:latin typeface="Times New Roman" panose="02020603050405020304" pitchFamily="18" charset="0"/>
              </a:rPr>
              <a:t>4</a:t>
            </a:r>
            <a:r>
              <a:rPr lang="en-US" sz="2400" b="1" i="0" u="none" strike="noStrike" dirty="0">
                <a:solidFill>
                  <a:schemeClr val="bg1">
                    <a:lumMod val="95000"/>
                  </a:schemeClr>
                </a:solidFill>
                <a:effectLst/>
                <a:latin typeface="Times New Roman" panose="02020603050405020304" pitchFamily="18" charset="0"/>
              </a:rPr>
              <a:t>.Ethereum Smart Contract</a:t>
            </a:r>
            <a:r>
              <a:rPr lang="en-US" sz="2400" b="0" i="0" u="none" strike="noStrike" dirty="0">
                <a:solidFill>
                  <a:schemeClr val="bg1">
                    <a:lumMod val="95000"/>
                  </a:schemeClr>
                </a:solidFill>
                <a:effectLst/>
                <a:latin typeface="Times New Roman" panose="02020603050405020304" pitchFamily="18" charset="0"/>
              </a:rPr>
              <a:t> : </a:t>
            </a:r>
          </a:p>
          <a:p>
            <a:pPr>
              <a:lnSpc>
                <a:spcPct val="150000"/>
              </a:lnSpc>
            </a:pPr>
            <a:r>
              <a:rPr lang="en-US" dirty="0">
                <a:solidFill>
                  <a:schemeClr val="bg1">
                    <a:lumMod val="95000"/>
                  </a:schemeClr>
                </a:solidFill>
                <a:latin typeface="Times New Roman" panose="02020603050405020304" pitchFamily="18" charset="0"/>
              </a:rPr>
              <a:t>	</a:t>
            </a:r>
            <a:r>
              <a:rPr lang="en-US" sz="1800" b="0" i="0" u="none" strike="noStrike" dirty="0">
                <a:solidFill>
                  <a:schemeClr val="bg1">
                    <a:lumMod val="95000"/>
                  </a:schemeClr>
                </a:solidFill>
                <a:effectLst/>
                <a:latin typeface="Times New Roman" panose="02020603050405020304" pitchFamily="18" charset="0"/>
              </a:rPr>
              <a:t>It is the collection of functions and data that reside at a specific address on the Ethereum Blockchain.</a:t>
            </a:r>
            <a:endParaRPr lang="en-IN" dirty="0">
              <a:solidFill>
                <a:schemeClr val="bg1">
                  <a:lumMod val="95000"/>
                </a:schemeClr>
              </a:solidFill>
            </a:endParaRPr>
          </a:p>
        </p:txBody>
      </p:sp>
      <p:pic>
        <p:nvPicPr>
          <p:cNvPr id="8" name="Picture 7">
            <a:extLst>
              <a:ext uri="{FF2B5EF4-FFF2-40B4-BE49-F238E27FC236}">
                <a16:creationId xmlns:a16="http://schemas.microsoft.com/office/drawing/2014/main" id="{86862820-FD4B-6778-C08B-04AF02DA2B78}"/>
              </a:ext>
            </a:extLst>
          </p:cNvPr>
          <p:cNvPicPr>
            <a:picLocks noChangeAspect="1"/>
          </p:cNvPicPr>
          <p:nvPr/>
        </p:nvPicPr>
        <p:blipFill>
          <a:blip r:embed="rId3"/>
          <a:stretch>
            <a:fillRect/>
          </a:stretch>
        </p:blipFill>
        <p:spPr>
          <a:xfrm>
            <a:off x="12341851" y="4515527"/>
            <a:ext cx="1562318" cy="752580"/>
          </a:xfrm>
          <a:prstGeom prst="rect">
            <a:avLst/>
          </a:prstGeom>
        </p:spPr>
      </p:pic>
    </p:spTree>
    <p:extLst>
      <p:ext uri="{BB962C8B-B14F-4D97-AF65-F5344CB8AC3E}">
        <p14:creationId xmlns:p14="http://schemas.microsoft.com/office/powerpoint/2010/main" val="14750708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312</TotalTime>
  <Words>1049</Words>
  <Application>Microsoft Office PowerPoint</Application>
  <PresentationFormat>Custom</PresentationFormat>
  <Paragraphs>123</Paragraphs>
  <Slides>17</Slides>
  <Notes>10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Arial</vt:lpstr>
      <vt:lpstr>Arial Black</vt:lpstr>
      <vt:lpstr>Calibri</vt:lpstr>
      <vt:lpstr>Cambria</vt:lpstr>
      <vt:lpstr>Fira Sans</vt:lpstr>
      <vt:lpstr>Inconsolata</vt:lpstr>
      <vt:lpstr>Inter</vt:lpstr>
      <vt:lpstr>Segoe Script</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Madhu S</cp:lastModifiedBy>
  <cp:revision>41</cp:revision>
  <dcterms:created xsi:type="dcterms:W3CDTF">2023-10-30T05:12:12Z</dcterms:created>
  <dcterms:modified xsi:type="dcterms:W3CDTF">2024-04-22T12:32:19Z</dcterms:modified>
</cp:coreProperties>
</file>